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352" r:id="rId3"/>
    <p:sldId id="353" r:id="rId4"/>
    <p:sldId id="323" r:id="rId5"/>
    <p:sldId id="325" r:id="rId6"/>
    <p:sldId id="268" r:id="rId7"/>
    <p:sldId id="266" r:id="rId8"/>
    <p:sldId id="326" r:id="rId9"/>
    <p:sldId id="371" r:id="rId10"/>
    <p:sldId id="383" r:id="rId11"/>
    <p:sldId id="267" r:id="rId12"/>
    <p:sldId id="384" r:id="rId13"/>
    <p:sldId id="327" r:id="rId14"/>
    <p:sldId id="328" r:id="rId15"/>
    <p:sldId id="329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15" autoAdjust="0"/>
  </p:normalViewPr>
  <p:slideViewPr>
    <p:cSldViewPr snapToGrid="0">
      <p:cViewPr varScale="1">
        <p:scale>
          <a:sx n="106" d="100"/>
          <a:sy n="106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arrinqualman.com/canadian-farm-deb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playlist?list=PLxeXiLu4E6R_zHJnnt8-Wlu_TpEUBcKx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Urban Agriculture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Economic Sustainability of Urban Farms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www.erikchevrier.ca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746D8A0D-4536-5832-8FA1-C6FE85A1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62" y="905933"/>
            <a:ext cx="6587880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5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7160-73FC-48C8-9177-4CB86B9E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Envisioning Real Utopias – Erik Olin Wright</a:t>
            </a:r>
            <a:br>
              <a:rPr lang="en-US" sz="700" dirty="0"/>
            </a:br>
            <a:r>
              <a:rPr lang="en-CA" sz="1200" i="1" dirty="0"/>
              <a:t>Olin Wright, E. (2010) Envisioning Real Utopias, Verso</a:t>
            </a:r>
            <a:endParaRPr lang="en-US" sz="4400" dirty="0"/>
          </a:p>
        </p:txBody>
      </p:sp>
      <p:pic>
        <p:nvPicPr>
          <p:cNvPr id="4" name="Content Placeholder 3" descr="multiple pathways to social empowerment">
            <a:extLst>
              <a:ext uri="{FF2B5EF4-FFF2-40B4-BE49-F238E27FC236}">
                <a16:creationId xmlns:a16="http://schemas.microsoft.com/office/drawing/2014/main" id="{E49BF62C-3D41-4000-8FA1-FA86FC8094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09" y="1878326"/>
            <a:ext cx="5783942" cy="4406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90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0AB15-EBD7-F546-C0CE-5456049C0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0E85-734A-C191-6761-46F512E3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back the Economy </a:t>
            </a:r>
            <a:br>
              <a:rPr lang="en-US" dirty="0"/>
            </a:br>
            <a:r>
              <a:rPr lang="en-US" dirty="0"/>
              <a:t>Gibson Graham </a:t>
            </a:r>
            <a:br>
              <a:rPr lang="en-US" dirty="0"/>
            </a:b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BBD662-2BF7-CA8D-9B3A-8285FE867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62" y="1846263"/>
            <a:ext cx="8086001" cy="4022725"/>
          </a:xfrm>
        </p:spPr>
      </p:pic>
    </p:spTree>
    <p:extLst>
      <p:ext uri="{BB962C8B-B14F-4D97-AF65-F5344CB8AC3E}">
        <p14:creationId xmlns:p14="http://schemas.microsoft.com/office/powerpoint/2010/main" val="347439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D52C-FE89-42FF-B25F-3D08549C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Urban Agriculture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26FBA-E674-4E9F-8161-372946107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For-Profit</a:t>
            </a:r>
          </a:p>
          <a:p>
            <a:r>
              <a:rPr lang="en-US" dirty="0"/>
              <a:t>Not-For Profit</a:t>
            </a:r>
          </a:p>
          <a:p>
            <a:r>
              <a:rPr lang="en-US" dirty="0"/>
              <a:t>Subsistence Farms</a:t>
            </a:r>
          </a:p>
          <a:p>
            <a:r>
              <a:rPr lang="en-US" dirty="0"/>
              <a:t>Cooperatives</a:t>
            </a:r>
          </a:p>
          <a:p>
            <a:r>
              <a:rPr lang="en-US" dirty="0"/>
              <a:t>Hobby Farms</a:t>
            </a:r>
          </a:p>
          <a:p>
            <a:r>
              <a:rPr lang="en-US" dirty="0"/>
              <a:t>Squat Gardens</a:t>
            </a:r>
          </a:p>
          <a:p>
            <a:r>
              <a:rPr lang="en-US" dirty="0"/>
              <a:t>Edible Foraging</a:t>
            </a:r>
          </a:p>
          <a:p>
            <a:r>
              <a:rPr lang="en-US" dirty="0"/>
              <a:t>Community Gathering Places</a:t>
            </a:r>
          </a:p>
          <a:p>
            <a:r>
              <a:rPr lang="en-US" dirty="0"/>
              <a:t>Edible Landscapes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6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6753-2FB5-4E4A-B68E-2F14EBE3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Farm Practices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2B67-4804-4C20-99AC-6622C2913C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 sales </a:t>
            </a:r>
          </a:p>
          <a:p>
            <a:pPr lvl="1"/>
            <a:r>
              <a:rPr lang="en-US" dirty="0"/>
              <a:t>CSA </a:t>
            </a:r>
          </a:p>
          <a:p>
            <a:pPr lvl="1"/>
            <a:r>
              <a:rPr lang="en-US" dirty="0"/>
              <a:t>Farmers market</a:t>
            </a:r>
          </a:p>
          <a:p>
            <a:pPr lvl="1"/>
            <a:r>
              <a:rPr lang="en-US" dirty="0"/>
              <a:t>Other markets</a:t>
            </a:r>
          </a:p>
          <a:p>
            <a:r>
              <a:rPr lang="en-US" dirty="0"/>
              <a:t>Wholesale</a:t>
            </a:r>
          </a:p>
          <a:p>
            <a:pPr lvl="1"/>
            <a:r>
              <a:rPr lang="en-US" dirty="0"/>
              <a:t>Distributers</a:t>
            </a:r>
          </a:p>
          <a:p>
            <a:pPr lvl="1"/>
            <a:r>
              <a:rPr lang="en-US" dirty="0"/>
              <a:t>Restaurants</a:t>
            </a:r>
          </a:p>
          <a:p>
            <a:r>
              <a:rPr lang="en-US" dirty="0"/>
              <a:t>Other sales</a:t>
            </a:r>
          </a:p>
          <a:p>
            <a:pPr lvl="1"/>
            <a:r>
              <a:rPr lang="en-US" dirty="0"/>
              <a:t>Transformed goods</a:t>
            </a:r>
            <a:endParaRPr lang="en-CA" dirty="0"/>
          </a:p>
          <a:p>
            <a:pPr lvl="1"/>
            <a:r>
              <a:rPr lang="en-CA" dirty="0"/>
              <a:t>Compost and other values</a:t>
            </a:r>
          </a:p>
          <a:p>
            <a:pPr lvl="1"/>
            <a:r>
              <a:rPr lang="en-CA" dirty="0"/>
              <a:t>Education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8A0AD-BC62-4C23-80DE-EB812B1F67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Contradictions</a:t>
            </a:r>
          </a:p>
          <a:p>
            <a:pPr lvl="1"/>
            <a:r>
              <a:rPr lang="en-US" dirty="0"/>
              <a:t>Labour vs food price</a:t>
            </a:r>
          </a:p>
          <a:p>
            <a:pPr lvl="1"/>
            <a:r>
              <a:rPr lang="en-US" dirty="0"/>
              <a:t>Soil regeneration time vs market readiness</a:t>
            </a:r>
          </a:p>
          <a:p>
            <a:pPr lvl="1"/>
            <a:r>
              <a:rPr lang="en-US" dirty="0"/>
              <a:t>Growing time vs productivity</a:t>
            </a:r>
          </a:p>
          <a:p>
            <a:pPr lvl="1"/>
            <a:r>
              <a:rPr lang="en-US" dirty="0"/>
              <a:t>Food donations vs sales</a:t>
            </a:r>
          </a:p>
          <a:p>
            <a:pPr lvl="1"/>
            <a:r>
              <a:rPr lang="en-US" dirty="0"/>
              <a:t>Farmers markets vs increased labour</a:t>
            </a:r>
          </a:p>
          <a:p>
            <a:pPr lvl="1"/>
            <a:r>
              <a:rPr lang="en-US" dirty="0"/>
              <a:t>Food waste!</a:t>
            </a:r>
          </a:p>
          <a:p>
            <a:r>
              <a:rPr lang="en-US" dirty="0"/>
              <a:t>Market Secrets</a:t>
            </a:r>
          </a:p>
          <a:p>
            <a:pPr lvl="1"/>
            <a:r>
              <a:rPr lang="en-US" dirty="0"/>
              <a:t>Cash crops</a:t>
            </a:r>
          </a:p>
          <a:p>
            <a:pPr lvl="1"/>
            <a:r>
              <a:rPr lang="en-US" dirty="0"/>
              <a:t>Reduce inputs</a:t>
            </a:r>
          </a:p>
          <a:p>
            <a:pPr lvl="1"/>
            <a:r>
              <a:rPr lang="en-US" dirty="0"/>
              <a:t>Reduce labour necessities</a:t>
            </a:r>
          </a:p>
          <a:p>
            <a:pPr lvl="1"/>
            <a:r>
              <a:rPr lang="en-US" dirty="0"/>
              <a:t>Holistic approach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4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6D0B-6F7A-48F9-8134-B39964DB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Non-Market Farm Practices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EB72D-4982-4A16-90CD-348B3D1965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Volunteer labour</a:t>
            </a:r>
          </a:p>
          <a:p>
            <a:r>
              <a:rPr lang="en-US" dirty="0"/>
              <a:t>Community involvement</a:t>
            </a:r>
          </a:p>
          <a:p>
            <a:r>
              <a:rPr lang="en-US" dirty="0"/>
              <a:t>Foraging</a:t>
            </a:r>
          </a:p>
          <a:p>
            <a:r>
              <a:rPr lang="en-US" dirty="0"/>
              <a:t>Soil building</a:t>
            </a:r>
          </a:p>
          <a:p>
            <a:r>
              <a:rPr lang="en-US" dirty="0"/>
              <a:t>Incorporating animals</a:t>
            </a:r>
          </a:p>
          <a:p>
            <a:r>
              <a:rPr lang="en-US" dirty="0"/>
              <a:t>Funding sources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9E5BB-BCD7-4CE4-95A7-3871F23006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Contradictions</a:t>
            </a:r>
          </a:p>
          <a:p>
            <a:pPr lvl="1"/>
            <a:r>
              <a:rPr lang="en-US" dirty="0"/>
              <a:t>Free labour vs viability</a:t>
            </a:r>
          </a:p>
          <a:p>
            <a:pPr lvl="1"/>
            <a:r>
              <a:rPr lang="en-US" dirty="0"/>
              <a:t>Free food vs revenue</a:t>
            </a:r>
          </a:p>
          <a:p>
            <a:pPr lvl="1"/>
            <a:r>
              <a:rPr lang="en-US" dirty="0"/>
              <a:t>Community involvement vs community interest</a:t>
            </a:r>
          </a:p>
          <a:p>
            <a:pPr lvl="1"/>
            <a:r>
              <a:rPr lang="en-US" dirty="0"/>
              <a:t>Soil building vs time</a:t>
            </a:r>
          </a:p>
          <a:p>
            <a:pPr lvl="1"/>
            <a:r>
              <a:rPr lang="en-US" dirty="0"/>
              <a:t>Animals vs care </a:t>
            </a:r>
            <a:endParaRPr lang="en-CA" dirty="0"/>
          </a:p>
          <a:p>
            <a:pPr lvl="1"/>
            <a:r>
              <a:rPr lang="en-CA" dirty="0"/>
              <a:t>Funding sources vs stability</a:t>
            </a:r>
          </a:p>
          <a:p>
            <a:r>
              <a:rPr lang="en-US" dirty="0"/>
              <a:t>Non-Market Secrets</a:t>
            </a:r>
          </a:p>
          <a:p>
            <a:pPr lvl="1"/>
            <a:r>
              <a:rPr lang="en-US" dirty="0"/>
              <a:t>Sweat equity</a:t>
            </a:r>
          </a:p>
          <a:p>
            <a:pPr lvl="1"/>
            <a:r>
              <a:rPr lang="en-US" dirty="0"/>
              <a:t>Stable funding</a:t>
            </a:r>
          </a:p>
          <a:p>
            <a:pPr lvl="1"/>
            <a:r>
              <a:rPr lang="en-US" dirty="0"/>
              <a:t>Improved community space</a:t>
            </a:r>
          </a:p>
          <a:p>
            <a:pPr lvl="1"/>
            <a:r>
              <a:rPr lang="en-US" dirty="0"/>
              <a:t>Building a sense of community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3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0516-5AB4-441C-8CC9-1B9D01D2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Market Farm Practices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ECD04-ED75-4BB6-80D7-CE69DBB8E1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Cooperative ownership</a:t>
            </a:r>
          </a:p>
          <a:p>
            <a:r>
              <a:rPr lang="en-US" dirty="0"/>
              <a:t>Different types of membership</a:t>
            </a:r>
          </a:p>
          <a:p>
            <a:r>
              <a:rPr lang="en-US" dirty="0"/>
              <a:t>Hybrid of markets and non markets</a:t>
            </a:r>
          </a:p>
          <a:p>
            <a:r>
              <a:rPr lang="en-US" dirty="0"/>
              <a:t>Ethical principles</a:t>
            </a:r>
            <a:r>
              <a:rPr lang="en-CA" dirty="0"/>
              <a:t> (social economy)</a:t>
            </a:r>
          </a:p>
          <a:p>
            <a:r>
              <a:rPr lang="en-CA" dirty="0"/>
              <a:t>Fair treatment of employees</a:t>
            </a:r>
          </a:p>
          <a:p>
            <a:r>
              <a:rPr lang="en-CA" dirty="0"/>
              <a:t>Rooted in community</a:t>
            </a:r>
          </a:p>
          <a:p>
            <a:r>
              <a:rPr lang="en-CA" dirty="0"/>
              <a:t>Market viability and non-market advantages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9B3D7-2D3A-49BF-8441-D37786845A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Contradictions</a:t>
            </a:r>
          </a:p>
          <a:p>
            <a:pPr lvl="1"/>
            <a:r>
              <a:rPr lang="en-US" dirty="0"/>
              <a:t>Community value vs profit</a:t>
            </a:r>
          </a:p>
          <a:p>
            <a:pPr lvl="1"/>
            <a:r>
              <a:rPr lang="en-US" dirty="0"/>
              <a:t>Volunteers and paid workers</a:t>
            </a:r>
          </a:p>
          <a:p>
            <a:pPr lvl="1"/>
            <a:r>
              <a:rPr lang="en-US" dirty="0"/>
              <a:t>Markets vs donations</a:t>
            </a:r>
          </a:p>
          <a:p>
            <a:pPr lvl="1"/>
            <a:r>
              <a:rPr lang="en-US" dirty="0"/>
              <a:t>Internal conflicts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Alternative Market Secrets</a:t>
            </a:r>
          </a:p>
          <a:p>
            <a:pPr lvl="1"/>
            <a:r>
              <a:rPr lang="en-US" dirty="0"/>
              <a:t>Community support</a:t>
            </a:r>
          </a:p>
          <a:p>
            <a:pPr lvl="1"/>
            <a:r>
              <a:rPr lang="en-US" dirty="0"/>
              <a:t>Can take positive elements of both </a:t>
            </a:r>
          </a:p>
          <a:p>
            <a:pPr lvl="1"/>
            <a:r>
              <a:rPr lang="en-US" dirty="0"/>
              <a:t>More resilient to market failures</a:t>
            </a:r>
          </a:p>
          <a:p>
            <a:pPr lvl="1"/>
            <a:r>
              <a:rPr lang="en-US" dirty="0"/>
              <a:t>Provides community benefits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0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F787-2189-48A8-A7A4-2730C8AD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Concerns?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0166-1197-4AA1-B4C3-1A43C3F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Have a great day!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0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B0F26A4-48CA-436C-B516-4ED434FC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Who Benefits from Our Food System Economically? </a:t>
            </a:r>
            <a:b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Qualman, D. (2011) Advancing Agriculture by Destroying Farms? The State of Agriculture in Canada, pp. 20 – 42. In, Wittman, H., Desmarais, A. A., &amp; Wiebe, N. (2011)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Food Sovereignty in Canada: Creating Just and Sustainable Food Systems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Fernwood Publishing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E725D1E-EF30-45B2-B9F3-6A593FF42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6" y="640080"/>
            <a:ext cx="3224448" cy="3602736"/>
          </a:xfrm>
          <a:prstGeom prst="rect">
            <a:avLst/>
          </a:prstGeom>
        </p:spPr>
      </p:pic>
      <p:pic>
        <p:nvPicPr>
          <p:cNvPr id="8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4FEA2D95-F8DD-496D-AB3D-2C063A57F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72" y="1373075"/>
            <a:ext cx="3312785" cy="2136746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54B39E-516B-4D16-8F5F-914D26373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89" y="992105"/>
            <a:ext cx="3312784" cy="28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7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8C01-1A2A-5D6E-FF83-E053BFDF3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C78D1-A521-A631-AA38-9AD370C12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an economy?</a:t>
            </a:r>
          </a:p>
        </p:txBody>
      </p:sp>
    </p:spTree>
    <p:extLst>
      <p:ext uri="{BB962C8B-B14F-4D97-AF65-F5344CB8AC3E}">
        <p14:creationId xmlns:p14="http://schemas.microsoft.com/office/powerpoint/2010/main" val="404069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D475-9448-473A-A052-0E0B19DD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Aristotle </a:t>
            </a:r>
            <a:r>
              <a:rPr lang="en-CA" sz="1050" dirty="0"/>
              <a:t>Aristotle. Aristotle in 23 Volumes, Vol. 21, translated by H. Rackham. Cambridge, MA, Harvard University Press; London, William Heinemann Ltd. 1944.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09F7-DB9C-493C-8274-1007E88A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/>
              <a:t>Chrematistics </a:t>
            </a:r>
            <a:r>
              <a:rPr lang="en-CA" dirty="0"/>
              <a:t>– art of acquisition – limitless accumulation unnatural and problematic</a:t>
            </a:r>
          </a:p>
          <a:p>
            <a:r>
              <a:rPr lang="en-CA" sz="2400" b="1" dirty="0"/>
              <a:t>Oikonomia </a:t>
            </a:r>
            <a:r>
              <a:rPr lang="en-CA" dirty="0"/>
              <a:t>– management of the household – true form of an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9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256F-4087-4CA0-B7C9-504E1233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Karl Polanyi</a:t>
            </a:r>
            <a:r>
              <a:rPr lang="en-CA" sz="1200" i="1" dirty="0"/>
              <a:t>Polanyi, K. (2001) The Great Transformation; The Political and Economic Origins of Our Time, Beacon Press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CA5E-D9C7-4CC7-812C-C345CC79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economic practices:</a:t>
            </a:r>
          </a:p>
          <a:p>
            <a:pPr lvl="1"/>
            <a:r>
              <a:rPr lang="en-US" dirty="0"/>
              <a:t>Markets (exchange)</a:t>
            </a:r>
          </a:p>
          <a:p>
            <a:pPr lvl="1"/>
            <a:r>
              <a:rPr lang="en-US" dirty="0"/>
              <a:t>Household economy</a:t>
            </a:r>
          </a:p>
          <a:p>
            <a:pPr lvl="1"/>
            <a:r>
              <a:rPr lang="en-US" dirty="0"/>
              <a:t>Redistribution</a:t>
            </a:r>
          </a:p>
          <a:p>
            <a:pPr lvl="1"/>
            <a:r>
              <a:rPr lang="en-US" dirty="0"/>
              <a:t>Reciprocity</a:t>
            </a:r>
          </a:p>
        </p:txBody>
      </p:sp>
    </p:spTree>
    <p:extLst>
      <p:ext uri="{BB962C8B-B14F-4D97-AF65-F5344CB8AC3E}">
        <p14:creationId xmlns:p14="http://schemas.microsoft.com/office/powerpoint/2010/main" val="200179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9399-37A4-4DF8-97C6-A7B0EB47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Economy?</a:t>
            </a:r>
            <a:br>
              <a:rPr lang="en-US" sz="1200" dirty="0"/>
            </a:b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89DB-74C6-4394-9984-38EC2EF21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Katherine Gibson Interview Playlist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92EBD-E0A7-4775-9164-21D90EFE0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1809538"/>
            <a:ext cx="3579223" cy="43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0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DDD9-BF0C-4101-A605-8191950A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back the Economy </a:t>
            </a:r>
            <a:br>
              <a:rPr lang="en-US" dirty="0"/>
            </a:br>
            <a:r>
              <a:rPr lang="en-US" dirty="0"/>
              <a:t>Gibson Graham </a:t>
            </a:r>
            <a:br>
              <a:rPr lang="en-US" dirty="0"/>
            </a:b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7871B2-43AB-4F5C-B397-B1C43F612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62" y="1846263"/>
            <a:ext cx="8086001" cy="4022725"/>
          </a:xfrm>
        </p:spPr>
      </p:pic>
    </p:spTree>
    <p:extLst>
      <p:ext uri="{BB962C8B-B14F-4D97-AF65-F5344CB8AC3E}">
        <p14:creationId xmlns:p14="http://schemas.microsoft.com/office/powerpoint/2010/main" val="21038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0B4E9-487A-4FBC-9A57-758E3F9F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Three Systems of an Economy</a:t>
            </a:r>
            <a:b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Pearce, J. (2009) Social Economy: Engaging as a Third System, In Amin, A. The Social Economy; International Perspectives on Economic Solidarity, p. 26. </a:t>
            </a:r>
          </a:p>
        </p:txBody>
      </p:sp>
      <p:pic>
        <p:nvPicPr>
          <p:cNvPr id="9" name="Picture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740EC284-19DE-45FD-B08C-AE916989EBC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1"/>
          <a:stretch/>
        </p:blipFill>
        <p:spPr bwMode="auto">
          <a:xfrm>
            <a:off x="1" y="10"/>
            <a:ext cx="6096000" cy="6857990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74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Diagram, venn diagram&#10;&#10;Description automatically generated">
            <a:extLst>
              <a:ext uri="{FF2B5EF4-FFF2-40B4-BE49-F238E27FC236}">
                <a16:creationId xmlns:a16="http://schemas.microsoft.com/office/drawing/2014/main" id="{048493D0-98C9-2244-BE57-55BC7F7C5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146" y="905933"/>
            <a:ext cx="5375711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508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581</Words>
  <Application>Microsoft Macintosh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Urban Agriculture</vt:lpstr>
      <vt:lpstr>Who Benefits from Our Food System Economically? 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Question? </vt:lpstr>
      <vt:lpstr>Aristotle Aristotle. Aristotle in 23 Volumes, Vol. 21, translated by H. Rackham. Cambridge, MA, Harvard University Press; London, William Heinemann Ltd. 1944. </vt:lpstr>
      <vt:lpstr>Karl PolanyiPolanyi, K. (2001) The Great Transformation; The Political and Economic Origins of Our Time, Beacon Press</vt:lpstr>
      <vt:lpstr>What is an Economy? Gibson-Graham, J.K., Cameron, J., Healy, S. (2013) Take Back the Economy: An Ethical Guide for Transforming Communities, University of Minnesota Press </vt:lpstr>
      <vt:lpstr>Take back the Economy  Gibson Graham  Gibson-Graham, J.K., Cameron, J., Healy, S. (2013) Take Back the Economy: An Ethical Guide for Transforming Communities, University of Minnesota Press </vt:lpstr>
      <vt:lpstr>Three Systems of an Economy Pearce, J. (2009) Social Economy: Engaging as a Third System, In Amin, A. The Social Economy; International Perspectives on Economic Solidarity, p. 26. </vt:lpstr>
      <vt:lpstr>PowerPoint Presentation</vt:lpstr>
      <vt:lpstr>PowerPoint Presentation</vt:lpstr>
      <vt:lpstr>Envisioning Real Utopias – Erik Olin Wright Olin Wright, E. (2010) Envisioning Real Utopias, Verso</vt:lpstr>
      <vt:lpstr>Take back the Economy  Gibson Graham  Gibson-Graham, J.K., Cameron, J., Healy, S. (2013) Take Back the Economy: An Ethical Guide for Transforming Communities, University of Minnesota Press </vt:lpstr>
      <vt:lpstr>Types of Urban Agriculture</vt:lpstr>
      <vt:lpstr>Market Farm Practices</vt:lpstr>
      <vt:lpstr>Non-Market Farm Practices </vt:lpstr>
      <vt:lpstr>Alternative Market Farm Practices</vt:lpstr>
      <vt:lpstr>Questions or Concerns?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Social Psychology</dc:title>
  <dc:creator>Erik Chevrier</dc:creator>
  <cp:lastModifiedBy>Erik Chevrier</cp:lastModifiedBy>
  <cp:revision>15</cp:revision>
  <dcterms:created xsi:type="dcterms:W3CDTF">2019-10-08T05:11:43Z</dcterms:created>
  <dcterms:modified xsi:type="dcterms:W3CDTF">2024-02-07T03:19:50Z</dcterms:modified>
</cp:coreProperties>
</file>