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381" r:id="rId3"/>
    <p:sldId id="382" r:id="rId4"/>
    <p:sldId id="387" r:id="rId5"/>
    <p:sldId id="383" r:id="rId6"/>
    <p:sldId id="384" r:id="rId7"/>
    <p:sldId id="388" r:id="rId8"/>
    <p:sldId id="386" r:id="rId9"/>
    <p:sldId id="389" r:id="rId10"/>
    <p:sldId id="385" r:id="rId11"/>
    <p:sldId id="39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0" autoAdjust="0"/>
    <p:restoredTop sz="94665" autoAdjust="0"/>
  </p:normalViewPr>
  <p:slideViewPr>
    <p:cSldViewPr snapToGrid="0">
      <p:cViewPr varScale="1">
        <p:scale>
          <a:sx n="107" d="100"/>
          <a:sy n="107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24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5232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98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276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57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06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21365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94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937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521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2386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1842BA-7EFE-4E94-BF70-CCD5482705EF}" type="datetimeFigureOut">
              <a:rPr lang="en-CA" smtClean="0"/>
              <a:t>2024-03-04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2E8C5B3-70D6-4FAB-BB21-E17DB9DB3569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82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o.org/3/i9037en/i9037e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Urban Agriculture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Regenerative Urban Agriculture</a:t>
            </a:r>
          </a:p>
          <a:p>
            <a:r>
              <a:rPr lang="en-CA" dirty="0"/>
              <a:t>www.erikchevrier.ca</a:t>
            </a:r>
          </a:p>
        </p:txBody>
      </p:sp>
    </p:spTree>
    <p:extLst>
      <p:ext uri="{BB962C8B-B14F-4D97-AF65-F5344CB8AC3E}">
        <p14:creationId xmlns:p14="http://schemas.microsoft.com/office/powerpoint/2010/main" val="91860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427F3-9429-72DE-E0C6-BC8D15C7C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Agroecology and Sustainable Agriculture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58470-61CF-45B2-5ED9-D5DB8FC7F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urban agriculture…</a:t>
            </a:r>
          </a:p>
          <a:p>
            <a:pPr lvl="1"/>
            <a:r>
              <a:rPr lang="en-US" dirty="0"/>
              <a:t>Maintain an ecological balance?</a:t>
            </a:r>
          </a:p>
          <a:p>
            <a:pPr lvl="1"/>
            <a:r>
              <a:rPr lang="en-US" dirty="0"/>
              <a:t>Enhance ecological processes?</a:t>
            </a:r>
          </a:p>
          <a:p>
            <a:pPr lvl="1"/>
            <a:r>
              <a:rPr lang="en-US" dirty="0"/>
              <a:t>Implement mechanisms to improve agroecosystem resilience?</a:t>
            </a:r>
          </a:p>
          <a:p>
            <a:pPr lvl="1"/>
            <a:r>
              <a:rPr lang="en-US" dirty="0"/>
              <a:t>Optimize the use of locally available resources?</a:t>
            </a:r>
          </a:p>
          <a:p>
            <a:pPr lvl="1"/>
            <a:r>
              <a:rPr lang="en-US" dirty="0"/>
              <a:t>Reduce the use of off-farm external, non-renewable inputs?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23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8BBEA-74C2-2000-E2B6-C8CC4D19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1B24-8A25-D704-3515-528A04E1D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Borsari</a:t>
            </a:r>
            <a:r>
              <a:rPr lang="en-US" dirty="0"/>
              <a:t>, B. (2022) From Agroecology to Food Systems Sustainability: An Evolutionary Path Shifting Toward Sustainable Agriculture and Development, Handbook of Sustainability Science in the Future, pp. 1 – 18. </a:t>
            </a:r>
          </a:p>
          <a:p>
            <a:r>
              <a:rPr lang="en-US" dirty="0"/>
              <a:t>Food and Agriculture Organization of the United Nations, The 10 Elements of Agroecology Guiding the Transition to Sustainable Food and Agricultural Systems. https://</a:t>
            </a:r>
            <a:r>
              <a:rPr lang="en-US" dirty="0" err="1"/>
              <a:t>www.fao.org</a:t>
            </a:r>
            <a:r>
              <a:rPr lang="en-US" dirty="0"/>
              <a:t>/3/i9037en/i9037en.pdf</a:t>
            </a:r>
          </a:p>
          <a:p>
            <a:r>
              <a:rPr lang="en-US" dirty="0"/>
              <a:t>Shiva, V. (2022) Agroecology and Regenerative Agriculture: Sustainable Solutions for Hunger, Poverty, and Climate Change, Synergetic Press.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78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B714-1FBA-4DEA-D323-D9F88EEA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4622-B5BF-1E22-4DCC-88EC1C0C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What does it mean to cultivate a diverse food system? </a:t>
            </a:r>
          </a:p>
        </p:txBody>
      </p:sp>
    </p:spTree>
    <p:extLst>
      <p:ext uri="{BB962C8B-B14F-4D97-AF65-F5344CB8AC3E}">
        <p14:creationId xmlns:p14="http://schemas.microsoft.com/office/powerpoint/2010/main" val="1170897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B714-1FBA-4DEA-D323-D9F88EEA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C4622-B5BF-1E22-4DCC-88EC1C0CF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Agroecology and Regenerative Agriculture </a:t>
            </a:r>
            <a:r>
              <a:rPr lang="en-US" sz="1500" dirty="0"/>
              <a:t>(Shiva, 2022)</a:t>
            </a:r>
          </a:p>
          <a:p>
            <a:r>
              <a:rPr lang="en-US" sz="2400" dirty="0"/>
              <a:t>Ecosystem diversity</a:t>
            </a:r>
          </a:p>
          <a:p>
            <a:r>
              <a:rPr lang="en-US" sz="2400" dirty="0"/>
              <a:t>Farming system diversity</a:t>
            </a:r>
          </a:p>
          <a:p>
            <a:r>
              <a:rPr lang="en-US" sz="2400" dirty="0"/>
              <a:t>Species diversity</a:t>
            </a:r>
          </a:p>
          <a:p>
            <a:r>
              <a:rPr lang="en-US" sz="2400" dirty="0"/>
              <a:t>Variety and genetic diversity</a:t>
            </a:r>
          </a:p>
          <a:p>
            <a:r>
              <a:rPr lang="en-US" sz="2400" dirty="0"/>
              <a:t>Output diversity </a:t>
            </a:r>
          </a:p>
          <a:p>
            <a:endParaRPr lang="en-US" sz="2400" dirty="0"/>
          </a:p>
          <a:p>
            <a:r>
              <a:rPr lang="en-US" sz="3000" dirty="0"/>
              <a:t>Other</a:t>
            </a:r>
          </a:p>
          <a:p>
            <a:r>
              <a:rPr lang="en-US" sz="2400" dirty="0"/>
              <a:t>Economic diversity</a:t>
            </a:r>
          </a:p>
          <a:p>
            <a:pPr lvl="1"/>
            <a:r>
              <a:rPr lang="en-US" sz="2200" dirty="0"/>
              <a:t>Property, </a:t>
            </a:r>
            <a:r>
              <a:rPr lang="en-US" sz="2200" dirty="0" err="1"/>
              <a:t>labour</a:t>
            </a:r>
            <a:r>
              <a:rPr lang="en-US" sz="2200" dirty="0"/>
              <a:t>, enterprise, finance, transactions</a:t>
            </a:r>
          </a:p>
          <a:p>
            <a:pPr lvl="1"/>
            <a:r>
              <a:rPr lang="en-US" sz="2200" dirty="0"/>
              <a:t>S</a:t>
            </a:r>
            <a:r>
              <a:rPr lang="en-US" sz="2400" dirty="0"/>
              <a:t>ocial material, financial, living, intellectual, experiential, spiritual, cultural</a:t>
            </a:r>
          </a:p>
          <a:p>
            <a:pPr lvl="1"/>
            <a:endParaRPr lang="en-US" sz="2200" dirty="0"/>
          </a:p>
          <a:p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393969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B18AF12D-79CF-9F2E-3CF1-FF2C7AE2A8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1600"/>
            <a:ext cx="7772400" cy="54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268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B73D2-EE96-797C-6515-D4B55281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Principles of Agroecology </a:t>
            </a:r>
            <a:r>
              <a:rPr lang="en-US" sz="2000" dirty="0"/>
              <a:t>(Shiva, 2022)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54B52-D079-BB0C-45F3-CE52E0BB3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Enhancing the recycling of biomass, optimizing nutrient availability and balancing nutrient flow.</a:t>
            </a:r>
          </a:p>
          <a:p>
            <a:r>
              <a:rPr lang="en-US" dirty="0"/>
              <a:t>Securing </a:t>
            </a:r>
            <a:r>
              <a:rPr lang="en-US" dirty="0" err="1"/>
              <a:t>favourable</a:t>
            </a:r>
            <a:r>
              <a:rPr lang="en-US" dirty="0"/>
              <a:t> soil conditions for plant growth, managing organic matter, and enhancing soil biotic activity.</a:t>
            </a:r>
          </a:p>
          <a:p>
            <a:r>
              <a:rPr lang="en-US" dirty="0"/>
              <a:t>Minimizing losses due to flows of solar radiation, air and water through microclimate management, water harvesting and soil management through increased soil cover. </a:t>
            </a:r>
          </a:p>
          <a:p>
            <a:r>
              <a:rPr lang="en-US" dirty="0"/>
              <a:t>Species and genetic diversification of the agroecosystem. </a:t>
            </a:r>
          </a:p>
          <a:p>
            <a:r>
              <a:rPr lang="en-US" dirty="0"/>
              <a:t>Increasing the beneficial biological interactions and synergism among agrobiodiverse components that result in the promotion of key ecological processes and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010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E35A7-F662-6AF6-438E-2565F789D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Agroecology While Increasing Farm Productivity </a:t>
            </a:r>
            <a:r>
              <a:rPr lang="en-US" sz="2000" dirty="0"/>
              <a:t>(Shiva, 2022)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3FB3D-62A6-3DA4-A5FA-BB32B0E6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Integrate components so the overall biological efficiency is improved.</a:t>
            </a:r>
          </a:p>
          <a:p>
            <a:r>
              <a:rPr lang="en-US" dirty="0"/>
              <a:t>Preserve biodiversity</a:t>
            </a:r>
          </a:p>
          <a:p>
            <a:r>
              <a:rPr lang="en-US" dirty="0"/>
              <a:t>Maintain agroecosystem productivity and self-sustaining capacity</a:t>
            </a:r>
          </a:p>
          <a:p>
            <a:r>
              <a:rPr lang="en-US" dirty="0"/>
              <a:t>Design a range of agroecosystems within a landscape unit, each mimicking the structure and function of natural ecosystems. </a:t>
            </a:r>
          </a:p>
          <a:p>
            <a:endParaRPr lang="en-US" dirty="0"/>
          </a:p>
          <a:p>
            <a:r>
              <a:rPr lang="en-US" dirty="0"/>
              <a:t>Enhance ecological integrity for food production sustainability.</a:t>
            </a:r>
          </a:p>
          <a:p>
            <a:r>
              <a:rPr lang="en-US" dirty="0"/>
              <a:t>Create socioeconomic and cultural environments for food sovereignty to prevail.</a:t>
            </a:r>
          </a:p>
          <a:p>
            <a:r>
              <a:rPr lang="en-US" dirty="0"/>
              <a:t>Build up the microclimate.</a:t>
            </a:r>
          </a:p>
          <a:p>
            <a:r>
              <a:rPr lang="en-US" dirty="0"/>
              <a:t>Increase carbon sequestration to effectively deal with climate change.</a:t>
            </a:r>
          </a:p>
        </p:txBody>
      </p:sp>
    </p:spTree>
    <p:extLst>
      <p:ext uri="{BB962C8B-B14F-4D97-AF65-F5344CB8AC3E}">
        <p14:creationId xmlns:p14="http://schemas.microsoft.com/office/powerpoint/2010/main" val="2504801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A678ACCD-0987-6612-7B9F-C5EDC9D24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793750"/>
            <a:ext cx="7772400" cy="431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soil health&#10;&#10;Description automatically generated">
            <a:extLst>
              <a:ext uri="{FF2B5EF4-FFF2-40B4-BE49-F238E27FC236}">
                <a16:creationId xmlns:a16="http://schemas.microsoft.com/office/drawing/2014/main" id="{C593DBEA-7AF3-3687-66F5-8A3E1DDB5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368300"/>
            <a:ext cx="7772400" cy="50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47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diagram of different types of food&#10;&#10;Description automatically generated">
            <a:extLst>
              <a:ext uri="{FF2B5EF4-FFF2-40B4-BE49-F238E27FC236}">
                <a16:creationId xmlns:a16="http://schemas.microsoft.com/office/drawing/2014/main" id="{FE922446-0606-0AB7-B655-FAEF2BC4D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12" y="905933"/>
            <a:ext cx="8880580" cy="50397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0BCC36-6657-A90A-5DFB-5DCFCAA11EB2}"/>
              </a:ext>
            </a:extLst>
          </p:cNvPr>
          <p:cNvSpPr txBox="1"/>
          <p:nvPr/>
        </p:nvSpPr>
        <p:spPr>
          <a:xfrm>
            <a:off x="9413823" y="5666282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4063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401</Words>
  <Application>Microsoft Macintosh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Calibri Light</vt:lpstr>
      <vt:lpstr>Retrospect</vt:lpstr>
      <vt:lpstr>Urban Agriculture</vt:lpstr>
      <vt:lpstr>Discussion</vt:lpstr>
      <vt:lpstr>Diversity</vt:lpstr>
      <vt:lpstr>PowerPoint Presentation</vt:lpstr>
      <vt:lpstr>Principles of Agroecology (Shiva, 2022)</vt:lpstr>
      <vt:lpstr>Goals of Agroecology While Increasing Farm Productivity (Shiva, 2022)</vt:lpstr>
      <vt:lpstr>PowerPoint Presentation</vt:lpstr>
      <vt:lpstr>PowerPoint Presentation</vt:lpstr>
      <vt:lpstr>PowerPoint Presentation</vt:lpstr>
      <vt:lpstr>Principles of Agroecology and Sustainable Agriculture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Agriculture</dc:title>
  <dc:creator>Erik Chevrier</dc:creator>
  <cp:lastModifiedBy>Erik Chevrier</cp:lastModifiedBy>
  <cp:revision>9</cp:revision>
  <dcterms:created xsi:type="dcterms:W3CDTF">2020-11-27T10:06:45Z</dcterms:created>
  <dcterms:modified xsi:type="dcterms:W3CDTF">2024-03-04T16:22:19Z</dcterms:modified>
</cp:coreProperties>
</file>