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72" r:id="rId3"/>
    <p:sldId id="266" r:id="rId4"/>
    <p:sldId id="373" r:id="rId5"/>
    <p:sldId id="326" r:id="rId6"/>
    <p:sldId id="375" r:id="rId7"/>
    <p:sldId id="275" r:id="rId8"/>
    <p:sldId id="374" r:id="rId9"/>
    <p:sldId id="379" r:id="rId10"/>
    <p:sldId id="380" r:id="rId11"/>
    <p:sldId id="381" r:id="rId12"/>
    <p:sldId id="299" r:id="rId13"/>
    <p:sldId id="382" r:id="rId14"/>
    <p:sldId id="383" r:id="rId15"/>
    <p:sldId id="384" r:id="rId16"/>
    <p:sldId id="257" r:id="rId17"/>
    <p:sldId id="258" r:id="rId18"/>
    <p:sldId id="385" r:id="rId19"/>
    <p:sldId id="386" r:id="rId20"/>
    <p:sldId id="389" r:id="rId21"/>
    <p:sldId id="390" r:id="rId22"/>
    <p:sldId id="387" r:id="rId23"/>
    <p:sldId id="268"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9" autoAdjust="0"/>
    <p:restoredTop sz="94660"/>
  </p:normalViewPr>
  <p:slideViewPr>
    <p:cSldViewPr snapToGrid="0">
      <p:cViewPr varScale="1">
        <p:scale>
          <a:sx n="79" d="100"/>
          <a:sy n="79" d="100"/>
        </p:scale>
        <p:origin x="1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805CA-467E-4758-9C90-9BB9A37CD13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F669FBFE-F7EC-465A-BFA9-93945BAC6604}">
      <dgm:prSet/>
      <dgm:spPr/>
      <dgm:t>
        <a:bodyPr/>
        <a:lstStyle/>
        <a:p>
          <a:r>
            <a:rPr lang="en-US" dirty="0"/>
            <a:t>1 – Reform capitalism – mitigate against harms. </a:t>
          </a:r>
        </a:p>
      </dgm:t>
    </dgm:pt>
    <dgm:pt modelId="{D5085E85-EE1B-407C-A8D2-41CD2781A0EF}" type="parTrans" cxnId="{75A24B12-37A5-4FF2-96FA-6C42ABF5E0EB}">
      <dgm:prSet/>
      <dgm:spPr/>
      <dgm:t>
        <a:bodyPr/>
        <a:lstStyle/>
        <a:p>
          <a:endParaRPr lang="en-US"/>
        </a:p>
      </dgm:t>
    </dgm:pt>
    <dgm:pt modelId="{28031190-8D6F-45C6-9366-9AD0D12E9391}" type="sibTrans" cxnId="{75A24B12-37A5-4FF2-96FA-6C42ABF5E0EB}">
      <dgm:prSet/>
      <dgm:spPr/>
      <dgm:t>
        <a:bodyPr/>
        <a:lstStyle/>
        <a:p>
          <a:endParaRPr lang="en-US"/>
        </a:p>
      </dgm:t>
    </dgm:pt>
    <dgm:pt modelId="{91A9E733-EB83-4B4B-92E8-32DC03BAEFC1}">
      <dgm:prSet/>
      <dgm:spPr/>
      <dgm:t>
        <a:bodyPr/>
        <a:lstStyle/>
        <a:p>
          <a:r>
            <a:rPr lang="en-US"/>
            <a:t>Reform social regulations, e.g. wealth caps, salary caps, increase social services</a:t>
          </a:r>
        </a:p>
      </dgm:t>
    </dgm:pt>
    <dgm:pt modelId="{998BBA2B-FEBC-4432-BBE7-3D7B359A5EE7}" type="parTrans" cxnId="{BCEDC370-936D-4260-A696-8E98C4C266EB}">
      <dgm:prSet/>
      <dgm:spPr/>
      <dgm:t>
        <a:bodyPr/>
        <a:lstStyle/>
        <a:p>
          <a:endParaRPr lang="en-US"/>
        </a:p>
      </dgm:t>
    </dgm:pt>
    <dgm:pt modelId="{8764D254-8577-47EF-895A-562BC4766DB4}" type="sibTrans" cxnId="{BCEDC370-936D-4260-A696-8E98C4C266EB}">
      <dgm:prSet/>
      <dgm:spPr/>
      <dgm:t>
        <a:bodyPr/>
        <a:lstStyle/>
        <a:p>
          <a:endParaRPr lang="en-US"/>
        </a:p>
      </dgm:t>
    </dgm:pt>
    <dgm:pt modelId="{B73FB4CC-3BF7-4A12-B558-03ADB0E9B8B5}">
      <dgm:prSet/>
      <dgm:spPr/>
      <dgm:t>
        <a:bodyPr/>
        <a:lstStyle/>
        <a:p>
          <a:r>
            <a:rPr lang="en-US"/>
            <a:t>Regulate corporations. </a:t>
          </a:r>
        </a:p>
      </dgm:t>
    </dgm:pt>
    <dgm:pt modelId="{645D76AF-1455-4219-A566-02A0C2D2290D}" type="parTrans" cxnId="{BAE0BBF5-8B98-443F-BDF3-087B1E68E0CF}">
      <dgm:prSet/>
      <dgm:spPr/>
      <dgm:t>
        <a:bodyPr/>
        <a:lstStyle/>
        <a:p>
          <a:endParaRPr lang="en-US"/>
        </a:p>
      </dgm:t>
    </dgm:pt>
    <dgm:pt modelId="{320D3037-90EF-4651-8B5E-C82D0E4A3089}" type="sibTrans" cxnId="{BAE0BBF5-8B98-443F-BDF3-087B1E68E0CF}">
      <dgm:prSet/>
      <dgm:spPr/>
      <dgm:t>
        <a:bodyPr/>
        <a:lstStyle/>
        <a:p>
          <a:endParaRPr lang="en-US"/>
        </a:p>
      </dgm:t>
    </dgm:pt>
    <dgm:pt modelId="{6FD70372-B36F-45D3-8746-4AB86D8228BF}">
      <dgm:prSet/>
      <dgm:spPr/>
      <dgm:t>
        <a:bodyPr/>
        <a:lstStyle/>
        <a:p>
          <a:r>
            <a:rPr lang="en-US"/>
            <a:t>2 – Create alternative organizations (interstitial, progressive).</a:t>
          </a:r>
        </a:p>
      </dgm:t>
    </dgm:pt>
    <dgm:pt modelId="{C5987055-069C-4515-8BCF-58F4DD87E35D}" type="parTrans" cxnId="{EEAD2440-A0F6-44AD-9655-5EEC72D08D12}">
      <dgm:prSet/>
      <dgm:spPr/>
      <dgm:t>
        <a:bodyPr/>
        <a:lstStyle/>
        <a:p>
          <a:endParaRPr lang="en-US"/>
        </a:p>
      </dgm:t>
    </dgm:pt>
    <dgm:pt modelId="{94950F95-883D-49D8-A621-696317287373}" type="sibTrans" cxnId="{EEAD2440-A0F6-44AD-9655-5EEC72D08D12}">
      <dgm:prSet/>
      <dgm:spPr/>
      <dgm:t>
        <a:bodyPr/>
        <a:lstStyle/>
        <a:p>
          <a:endParaRPr lang="en-US"/>
        </a:p>
      </dgm:t>
    </dgm:pt>
    <dgm:pt modelId="{075A2E3A-EFE5-4330-BB11-559F9259C246}">
      <dgm:prSet/>
      <dgm:spPr/>
      <dgm:t>
        <a:bodyPr/>
        <a:lstStyle/>
        <a:p>
          <a:r>
            <a:rPr lang="en-US"/>
            <a:t>Cracks theory</a:t>
          </a:r>
        </a:p>
      </dgm:t>
    </dgm:pt>
    <dgm:pt modelId="{9BFE5FF2-76F8-4A53-BBE6-B822EAE2C172}" type="parTrans" cxnId="{E46A682F-0AA9-461C-81C9-9FD87F91373A}">
      <dgm:prSet/>
      <dgm:spPr/>
      <dgm:t>
        <a:bodyPr/>
        <a:lstStyle/>
        <a:p>
          <a:endParaRPr lang="en-US"/>
        </a:p>
      </dgm:t>
    </dgm:pt>
    <dgm:pt modelId="{1BD7415C-410C-4D93-9017-5CDD9721D5C5}" type="sibTrans" cxnId="{E46A682F-0AA9-461C-81C9-9FD87F91373A}">
      <dgm:prSet/>
      <dgm:spPr/>
      <dgm:t>
        <a:bodyPr/>
        <a:lstStyle/>
        <a:p>
          <a:endParaRPr lang="en-US"/>
        </a:p>
      </dgm:t>
    </dgm:pt>
    <dgm:pt modelId="{0FEE1860-A553-4BC8-9CB0-62ABC2D963D8}">
      <dgm:prSet/>
      <dgm:spPr/>
      <dgm:t>
        <a:bodyPr/>
        <a:lstStyle/>
        <a:p>
          <a:r>
            <a:rPr lang="en-US"/>
            <a:t>Create worker-driven cooperatives and community organizations.</a:t>
          </a:r>
        </a:p>
      </dgm:t>
    </dgm:pt>
    <dgm:pt modelId="{C96E36C0-CBB6-421E-9DBC-874B1478B78B}" type="parTrans" cxnId="{EDBF9ED1-71AB-4F0A-8140-D0F5890C131A}">
      <dgm:prSet/>
      <dgm:spPr/>
      <dgm:t>
        <a:bodyPr/>
        <a:lstStyle/>
        <a:p>
          <a:endParaRPr lang="en-US"/>
        </a:p>
      </dgm:t>
    </dgm:pt>
    <dgm:pt modelId="{CC36E9BA-353D-4631-A2CE-F2BAEDD75C53}" type="sibTrans" cxnId="{EDBF9ED1-71AB-4F0A-8140-D0F5890C131A}">
      <dgm:prSet/>
      <dgm:spPr/>
      <dgm:t>
        <a:bodyPr/>
        <a:lstStyle/>
        <a:p>
          <a:endParaRPr lang="en-US"/>
        </a:p>
      </dgm:t>
    </dgm:pt>
    <dgm:pt modelId="{70CB0433-4900-4A9E-B7DF-E4E5F18DAE79}">
      <dgm:prSet/>
      <dgm:spPr/>
      <dgm:t>
        <a:bodyPr/>
        <a:lstStyle/>
        <a:p>
          <a:r>
            <a:rPr lang="en-US"/>
            <a:t>3 – Transform capitalism (institutions, government, regulation bodies).</a:t>
          </a:r>
        </a:p>
      </dgm:t>
    </dgm:pt>
    <dgm:pt modelId="{787608BC-0BF3-475B-BA60-780C8F577865}" type="parTrans" cxnId="{37EF697D-C7B7-4BFA-9C2D-FA59D1580E72}">
      <dgm:prSet/>
      <dgm:spPr/>
      <dgm:t>
        <a:bodyPr/>
        <a:lstStyle/>
        <a:p>
          <a:endParaRPr lang="en-US"/>
        </a:p>
      </dgm:t>
    </dgm:pt>
    <dgm:pt modelId="{365AC32B-4C0B-430C-B210-CA578EB40665}" type="sibTrans" cxnId="{37EF697D-C7B7-4BFA-9C2D-FA59D1580E72}">
      <dgm:prSet/>
      <dgm:spPr/>
      <dgm:t>
        <a:bodyPr/>
        <a:lstStyle/>
        <a:p>
          <a:endParaRPr lang="en-US"/>
        </a:p>
      </dgm:t>
    </dgm:pt>
    <dgm:pt modelId="{B8006C70-B5F8-4F93-B144-7D6DF4653456}">
      <dgm:prSet/>
      <dgm:spPr/>
      <dgm:t>
        <a:bodyPr/>
        <a:lstStyle/>
        <a:p>
          <a:r>
            <a:rPr lang="en-US"/>
            <a:t>Replace current system</a:t>
          </a:r>
        </a:p>
      </dgm:t>
    </dgm:pt>
    <dgm:pt modelId="{2DA72B93-7877-4F0A-9FB2-D20505CF7310}" type="parTrans" cxnId="{7450F0BA-47F1-4055-BA7D-F34BD5FBEB5B}">
      <dgm:prSet/>
      <dgm:spPr/>
      <dgm:t>
        <a:bodyPr/>
        <a:lstStyle/>
        <a:p>
          <a:endParaRPr lang="en-US"/>
        </a:p>
      </dgm:t>
    </dgm:pt>
    <dgm:pt modelId="{CDEA7C8B-0E4D-4415-8263-F39CDD19D599}" type="sibTrans" cxnId="{7450F0BA-47F1-4055-BA7D-F34BD5FBEB5B}">
      <dgm:prSet/>
      <dgm:spPr/>
      <dgm:t>
        <a:bodyPr/>
        <a:lstStyle/>
        <a:p>
          <a:endParaRPr lang="en-US"/>
        </a:p>
      </dgm:t>
    </dgm:pt>
    <dgm:pt modelId="{6F9E5A12-6296-417E-AE92-ED731FB27D75}">
      <dgm:prSet/>
      <dgm:spPr/>
      <dgm:t>
        <a:bodyPr/>
        <a:lstStyle/>
        <a:p>
          <a:r>
            <a:rPr lang="en-US"/>
            <a:t>Replace current institutions and regulatory bodies</a:t>
          </a:r>
        </a:p>
      </dgm:t>
    </dgm:pt>
    <dgm:pt modelId="{253C15E8-5DB7-4A81-9437-BA4517B786EB}" type="parTrans" cxnId="{52D1C3EF-0D38-4ADE-944C-6DD54B7921F8}">
      <dgm:prSet/>
      <dgm:spPr/>
      <dgm:t>
        <a:bodyPr/>
        <a:lstStyle/>
        <a:p>
          <a:endParaRPr lang="en-US"/>
        </a:p>
      </dgm:t>
    </dgm:pt>
    <dgm:pt modelId="{38B76345-5C6F-4B25-B7A4-DEB955C432C1}" type="sibTrans" cxnId="{52D1C3EF-0D38-4ADE-944C-6DD54B7921F8}">
      <dgm:prSet/>
      <dgm:spPr/>
      <dgm:t>
        <a:bodyPr/>
        <a:lstStyle/>
        <a:p>
          <a:endParaRPr lang="en-US"/>
        </a:p>
      </dgm:t>
    </dgm:pt>
    <dgm:pt modelId="{89D7D282-A30F-45D0-9FC5-FAAA474C8824}">
      <dgm:prSet/>
      <dgm:spPr/>
      <dgm:t>
        <a:bodyPr/>
        <a:lstStyle/>
        <a:p>
          <a:r>
            <a:rPr lang="en-US"/>
            <a:t>4 – Do nothing; capitalism will transcend.</a:t>
          </a:r>
        </a:p>
      </dgm:t>
    </dgm:pt>
    <dgm:pt modelId="{3FBB379C-366A-4D10-AE5D-7132DC95AA78}" type="parTrans" cxnId="{C10D43BE-EEEF-4C3A-B7D8-076DEBAC04E0}">
      <dgm:prSet/>
      <dgm:spPr/>
      <dgm:t>
        <a:bodyPr/>
        <a:lstStyle/>
        <a:p>
          <a:endParaRPr lang="en-US"/>
        </a:p>
      </dgm:t>
    </dgm:pt>
    <dgm:pt modelId="{E37B13D7-D5CA-48BB-A5DF-9D6D891CB510}" type="sibTrans" cxnId="{C10D43BE-EEEF-4C3A-B7D8-076DEBAC04E0}">
      <dgm:prSet/>
      <dgm:spPr/>
      <dgm:t>
        <a:bodyPr/>
        <a:lstStyle/>
        <a:p>
          <a:endParaRPr lang="en-US"/>
        </a:p>
      </dgm:t>
    </dgm:pt>
    <dgm:pt modelId="{0342DEC5-4CE7-FD43-A246-42EFE1943D1A}" type="pres">
      <dgm:prSet presAssocID="{A76805CA-467E-4758-9C90-9BB9A37CD13C}" presName="linear" presStyleCnt="0">
        <dgm:presLayoutVars>
          <dgm:animLvl val="lvl"/>
          <dgm:resizeHandles val="exact"/>
        </dgm:presLayoutVars>
      </dgm:prSet>
      <dgm:spPr/>
    </dgm:pt>
    <dgm:pt modelId="{D7DAC705-A250-7F4E-AF9B-5170AFC873F5}" type="pres">
      <dgm:prSet presAssocID="{F669FBFE-F7EC-465A-BFA9-93945BAC6604}" presName="parentText" presStyleLbl="node1" presStyleIdx="0" presStyleCnt="4">
        <dgm:presLayoutVars>
          <dgm:chMax val="0"/>
          <dgm:bulletEnabled val="1"/>
        </dgm:presLayoutVars>
      </dgm:prSet>
      <dgm:spPr/>
    </dgm:pt>
    <dgm:pt modelId="{FF2D9368-7CF8-8444-BD34-57BCD93E36ED}" type="pres">
      <dgm:prSet presAssocID="{F669FBFE-F7EC-465A-BFA9-93945BAC6604}" presName="childText" presStyleLbl="revTx" presStyleIdx="0" presStyleCnt="3">
        <dgm:presLayoutVars>
          <dgm:bulletEnabled val="1"/>
        </dgm:presLayoutVars>
      </dgm:prSet>
      <dgm:spPr/>
    </dgm:pt>
    <dgm:pt modelId="{27126EC6-11F2-EC4C-BF2B-0EF09E410694}" type="pres">
      <dgm:prSet presAssocID="{6FD70372-B36F-45D3-8746-4AB86D8228BF}" presName="parentText" presStyleLbl="node1" presStyleIdx="1" presStyleCnt="4">
        <dgm:presLayoutVars>
          <dgm:chMax val="0"/>
          <dgm:bulletEnabled val="1"/>
        </dgm:presLayoutVars>
      </dgm:prSet>
      <dgm:spPr/>
    </dgm:pt>
    <dgm:pt modelId="{DDDFDBBF-638A-CF42-9E6E-64803E9C1599}" type="pres">
      <dgm:prSet presAssocID="{6FD70372-B36F-45D3-8746-4AB86D8228BF}" presName="childText" presStyleLbl="revTx" presStyleIdx="1" presStyleCnt="3">
        <dgm:presLayoutVars>
          <dgm:bulletEnabled val="1"/>
        </dgm:presLayoutVars>
      </dgm:prSet>
      <dgm:spPr/>
    </dgm:pt>
    <dgm:pt modelId="{9C78F2B8-E8BD-F54A-A403-5242E8D8AB69}" type="pres">
      <dgm:prSet presAssocID="{70CB0433-4900-4A9E-B7DF-E4E5F18DAE79}" presName="parentText" presStyleLbl="node1" presStyleIdx="2" presStyleCnt="4">
        <dgm:presLayoutVars>
          <dgm:chMax val="0"/>
          <dgm:bulletEnabled val="1"/>
        </dgm:presLayoutVars>
      </dgm:prSet>
      <dgm:spPr/>
    </dgm:pt>
    <dgm:pt modelId="{D02741BE-6C20-9E49-BCF7-7EBB1AEF40FB}" type="pres">
      <dgm:prSet presAssocID="{70CB0433-4900-4A9E-B7DF-E4E5F18DAE79}" presName="childText" presStyleLbl="revTx" presStyleIdx="2" presStyleCnt="3">
        <dgm:presLayoutVars>
          <dgm:bulletEnabled val="1"/>
        </dgm:presLayoutVars>
      </dgm:prSet>
      <dgm:spPr/>
    </dgm:pt>
    <dgm:pt modelId="{80FEBDEC-A697-3A4F-85BA-F4E1B37B722C}" type="pres">
      <dgm:prSet presAssocID="{89D7D282-A30F-45D0-9FC5-FAAA474C8824}" presName="parentText" presStyleLbl="node1" presStyleIdx="3" presStyleCnt="4">
        <dgm:presLayoutVars>
          <dgm:chMax val="0"/>
          <dgm:bulletEnabled val="1"/>
        </dgm:presLayoutVars>
      </dgm:prSet>
      <dgm:spPr/>
    </dgm:pt>
  </dgm:ptLst>
  <dgm:cxnLst>
    <dgm:cxn modelId="{75A24B12-37A5-4FF2-96FA-6C42ABF5E0EB}" srcId="{A76805CA-467E-4758-9C90-9BB9A37CD13C}" destId="{F669FBFE-F7EC-465A-BFA9-93945BAC6604}" srcOrd="0" destOrd="0" parTransId="{D5085E85-EE1B-407C-A8D2-41CD2781A0EF}" sibTransId="{28031190-8D6F-45C6-9366-9AD0D12E9391}"/>
    <dgm:cxn modelId="{41D4E521-6187-6140-9EBD-9C5DB733FDF3}" type="presOf" srcId="{89D7D282-A30F-45D0-9FC5-FAAA474C8824}" destId="{80FEBDEC-A697-3A4F-85BA-F4E1B37B722C}" srcOrd="0" destOrd="0" presId="urn:microsoft.com/office/officeart/2005/8/layout/vList2"/>
    <dgm:cxn modelId="{C6544324-7ECD-A24E-86D6-1B2AE4572AEC}" type="presOf" srcId="{70CB0433-4900-4A9E-B7DF-E4E5F18DAE79}" destId="{9C78F2B8-E8BD-F54A-A403-5242E8D8AB69}" srcOrd="0" destOrd="0" presId="urn:microsoft.com/office/officeart/2005/8/layout/vList2"/>
    <dgm:cxn modelId="{E46A682F-0AA9-461C-81C9-9FD87F91373A}" srcId="{6FD70372-B36F-45D3-8746-4AB86D8228BF}" destId="{075A2E3A-EFE5-4330-BB11-559F9259C246}" srcOrd="0" destOrd="0" parTransId="{9BFE5FF2-76F8-4A53-BBE6-B822EAE2C172}" sibTransId="{1BD7415C-410C-4D93-9017-5CDD9721D5C5}"/>
    <dgm:cxn modelId="{26E7DB2F-639F-A04F-9002-41B1384DEFE6}" type="presOf" srcId="{6FD70372-B36F-45D3-8746-4AB86D8228BF}" destId="{27126EC6-11F2-EC4C-BF2B-0EF09E410694}" srcOrd="0" destOrd="0" presId="urn:microsoft.com/office/officeart/2005/8/layout/vList2"/>
    <dgm:cxn modelId="{EEAD2440-A0F6-44AD-9655-5EEC72D08D12}" srcId="{A76805CA-467E-4758-9C90-9BB9A37CD13C}" destId="{6FD70372-B36F-45D3-8746-4AB86D8228BF}" srcOrd="1" destOrd="0" parTransId="{C5987055-069C-4515-8BCF-58F4DD87E35D}" sibTransId="{94950F95-883D-49D8-A621-696317287373}"/>
    <dgm:cxn modelId="{07ED7F43-A37E-CE4E-A24D-52F644C48D66}" type="presOf" srcId="{F669FBFE-F7EC-465A-BFA9-93945BAC6604}" destId="{D7DAC705-A250-7F4E-AF9B-5170AFC873F5}" srcOrd="0" destOrd="0" presId="urn:microsoft.com/office/officeart/2005/8/layout/vList2"/>
    <dgm:cxn modelId="{5062B558-12FE-6748-8581-EA2B74AEB2BF}" type="presOf" srcId="{0FEE1860-A553-4BC8-9CB0-62ABC2D963D8}" destId="{DDDFDBBF-638A-CF42-9E6E-64803E9C1599}" srcOrd="0" destOrd="1" presId="urn:microsoft.com/office/officeart/2005/8/layout/vList2"/>
    <dgm:cxn modelId="{19D86F6D-8EBC-A942-A18E-B16D850B48CF}" type="presOf" srcId="{A76805CA-467E-4758-9C90-9BB9A37CD13C}" destId="{0342DEC5-4CE7-FD43-A246-42EFE1943D1A}" srcOrd="0" destOrd="0" presId="urn:microsoft.com/office/officeart/2005/8/layout/vList2"/>
    <dgm:cxn modelId="{BCEDC370-936D-4260-A696-8E98C4C266EB}" srcId="{F669FBFE-F7EC-465A-BFA9-93945BAC6604}" destId="{91A9E733-EB83-4B4B-92E8-32DC03BAEFC1}" srcOrd="0" destOrd="0" parTransId="{998BBA2B-FEBC-4432-BBE7-3D7B359A5EE7}" sibTransId="{8764D254-8577-47EF-895A-562BC4766DB4}"/>
    <dgm:cxn modelId="{DE0D3176-B433-B44F-B4B1-21A1C41988B4}" type="presOf" srcId="{6F9E5A12-6296-417E-AE92-ED731FB27D75}" destId="{D02741BE-6C20-9E49-BCF7-7EBB1AEF40FB}" srcOrd="0" destOrd="1" presId="urn:microsoft.com/office/officeart/2005/8/layout/vList2"/>
    <dgm:cxn modelId="{6F248D7C-6E55-1B44-8298-C806733EE852}" type="presOf" srcId="{B73FB4CC-3BF7-4A12-B558-03ADB0E9B8B5}" destId="{FF2D9368-7CF8-8444-BD34-57BCD93E36ED}" srcOrd="0" destOrd="1" presId="urn:microsoft.com/office/officeart/2005/8/layout/vList2"/>
    <dgm:cxn modelId="{37EF697D-C7B7-4BFA-9C2D-FA59D1580E72}" srcId="{A76805CA-467E-4758-9C90-9BB9A37CD13C}" destId="{70CB0433-4900-4A9E-B7DF-E4E5F18DAE79}" srcOrd="2" destOrd="0" parTransId="{787608BC-0BF3-475B-BA60-780C8F577865}" sibTransId="{365AC32B-4C0B-430C-B210-CA578EB40665}"/>
    <dgm:cxn modelId="{3FE25D80-9C02-8546-9682-848538973EB2}" type="presOf" srcId="{075A2E3A-EFE5-4330-BB11-559F9259C246}" destId="{DDDFDBBF-638A-CF42-9E6E-64803E9C1599}" srcOrd="0" destOrd="0" presId="urn:microsoft.com/office/officeart/2005/8/layout/vList2"/>
    <dgm:cxn modelId="{A73AB38A-7655-8A42-8003-409E9DC6AD5E}" type="presOf" srcId="{B8006C70-B5F8-4F93-B144-7D6DF4653456}" destId="{D02741BE-6C20-9E49-BCF7-7EBB1AEF40FB}" srcOrd="0" destOrd="0" presId="urn:microsoft.com/office/officeart/2005/8/layout/vList2"/>
    <dgm:cxn modelId="{7450F0BA-47F1-4055-BA7D-F34BD5FBEB5B}" srcId="{70CB0433-4900-4A9E-B7DF-E4E5F18DAE79}" destId="{B8006C70-B5F8-4F93-B144-7D6DF4653456}" srcOrd="0" destOrd="0" parTransId="{2DA72B93-7877-4F0A-9FB2-D20505CF7310}" sibTransId="{CDEA7C8B-0E4D-4415-8263-F39CDD19D599}"/>
    <dgm:cxn modelId="{C10D43BE-EEEF-4C3A-B7D8-076DEBAC04E0}" srcId="{A76805CA-467E-4758-9C90-9BB9A37CD13C}" destId="{89D7D282-A30F-45D0-9FC5-FAAA474C8824}" srcOrd="3" destOrd="0" parTransId="{3FBB379C-366A-4D10-AE5D-7132DC95AA78}" sibTransId="{E37B13D7-D5CA-48BB-A5DF-9D6D891CB510}"/>
    <dgm:cxn modelId="{EDBF9ED1-71AB-4F0A-8140-D0F5890C131A}" srcId="{6FD70372-B36F-45D3-8746-4AB86D8228BF}" destId="{0FEE1860-A553-4BC8-9CB0-62ABC2D963D8}" srcOrd="1" destOrd="0" parTransId="{C96E36C0-CBB6-421E-9DBC-874B1478B78B}" sibTransId="{CC36E9BA-353D-4631-A2CE-F2BAEDD75C53}"/>
    <dgm:cxn modelId="{52D1C3EF-0D38-4ADE-944C-6DD54B7921F8}" srcId="{70CB0433-4900-4A9E-B7DF-E4E5F18DAE79}" destId="{6F9E5A12-6296-417E-AE92-ED731FB27D75}" srcOrd="1" destOrd="0" parTransId="{253C15E8-5DB7-4A81-9437-BA4517B786EB}" sibTransId="{38B76345-5C6F-4B25-B7A4-DEB955C432C1}"/>
    <dgm:cxn modelId="{D5E5C0F0-DF2F-E048-96D1-BE7F2E6E06FC}" type="presOf" srcId="{91A9E733-EB83-4B4B-92E8-32DC03BAEFC1}" destId="{FF2D9368-7CF8-8444-BD34-57BCD93E36ED}" srcOrd="0" destOrd="0" presId="urn:microsoft.com/office/officeart/2005/8/layout/vList2"/>
    <dgm:cxn modelId="{BAE0BBF5-8B98-443F-BDF3-087B1E68E0CF}" srcId="{F669FBFE-F7EC-465A-BFA9-93945BAC6604}" destId="{B73FB4CC-3BF7-4A12-B558-03ADB0E9B8B5}" srcOrd="1" destOrd="0" parTransId="{645D76AF-1455-4219-A566-02A0C2D2290D}" sibTransId="{320D3037-90EF-4651-8B5E-C82D0E4A3089}"/>
    <dgm:cxn modelId="{1CCE0EC6-B89C-7844-A1F9-BD2E48891758}" type="presParOf" srcId="{0342DEC5-4CE7-FD43-A246-42EFE1943D1A}" destId="{D7DAC705-A250-7F4E-AF9B-5170AFC873F5}" srcOrd="0" destOrd="0" presId="urn:microsoft.com/office/officeart/2005/8/layout/vList2"/>
    <dgm:cxn modelId="{96B0AD72-0DF2-0D41-A676-F5F70FB768AB}" type="presParOf" srcId="{0342DEC5-4CE7-FD43-A246-42EFE1943D1A}" destId="{FF2D9368-7CF8-8444-BD34-57BCD93E36ED}" srcOrd="1" destOrd="0" presId="urn:microsoft.com/office/officeart/2005/8/layout/vList2"/>
    <dgm:cxn modelId="{CA5F733F-8374-E346-A58E-2437894C02B0}" type="presParOf" srcId="{0342DEC5-4CE7-FD43-A246-42EFE1943D1A}" destId="{27126EC6-11F2-EC4C-BF2B-0EF09E410694}" srcOrd="2" destOrd="0" presId="urn:microsoft.com/office/officeart/2005/8/layout/vList2"/>
    <dgm:cxn modelId="{78A84496-A51B-564B-8766-3A5D6574748C}" type="presParOf" srcId="{0342DEC5-4CE7-FD43-A246-42EFE1943D1A}" destId="{DDDFDBBF-638A-CF42-9E6E-64803E9C1599}" srcOrd="3" destOrd="0" presId="urn:microsoft.com/office/officeart/2005/8/layout/vList2"/>
    <dgm:cxn modelId="{08019E04-1321-E349-B075-76CE0F3AD546}" type="presParOf" srcId="{0342DEC5-4CE7-FD43-A246-42EFE1943D1A}" destId="{9C78F2B8-E8BD-F54A-A403-5242E8D8AB69}" srcOrd="4" destOrd="0" presId="urn:microsoft.com/office/officeart/2005/8/layout/vList2"/>
    <dgm:cxn modelId="{D7D395A3-BC22-E24C-9EC1-A6496D77C998}" type="presParOf" srcId="{0342DEC5-4CE7-FD43-A246-42EFE1943D1A}" destId="{D02741BE-6C20-9E49-BCF7-7EBB1AEF40FB}" srcOrd="5" destOrd="0" presId="urn:microsoft.com/office/officeart/2005/8/layout/vList2"/>
    <dgm:cxn modelId="{0BBE6DA5-050A-9D44-901E-72FA0E051281}" type="presParOf" srcId="{0342DEC5-4CE7-FD43-A246-42EFE1943D1A}" destId="{80FEBDEC-A697-3A4F-85BA-F4E1B37B72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68C35-04D1-4131-A481-695A786F176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3A4A71D-C25D-4FAC-B65E-59026C8B20F8}">
      <dgm:prSet/>
      <dgm:spPr/>
      <dgm:t>
        <a:bodyPr/>
        <a:lstStyle/>
        <a:p>
          <a:r>
            <a:rPr lang="en-US"/>
            <a:t>Desirable</a:t>
          </a:r>
        </a:p>
      </dgm:t>
    </dgm:pt>
    <dgm:pt modelId="{6EC483DF-94AE-4C36-BA57-5C2CC1EB907B}" type="parTrans" cxnId="{FE45F7C9-2C08-4466-8116-562EBC1E52F8}">
      <dgm:prSet/>
      <dgm:spPr/>
      <dgm:t>
        <a:bodyPr/>
        <a:lstStyle/>
        <a:p>
          <a:endParaRPr lang="en-US"/>
        </a:p>
      </dgm:t>
    </dgm:pt>
    <dgm:pt modelId="{AA2F8FD5-5582-444A-B82B-DD8720E8EF06}" type="sibTrans" cxnId="{FE45F7C9-2C08-4466-8116-562EBC1E52F8}">
      <dgm:prSet/>
      <dgm:spPr/>
      <dgm:t>
        <a:bodyPr/>
        <a:lstStyle/>
        <a:p>
          <a:endParaRPr lang="en-US"/>
        </a:p>
      </dgm:t>
    </dgm:pt>
    <dgm:pt modelId="{CA46B5A3-6AFA-41D3-B491-3402043F8023}">
      <dgm:prSet/>
      <dgm:spPr/>
      <dgm:t>
        <a:bodyPr/>
        <a:lstStyle/>
        <a:p>
          <a:r>
            <a:rPr lang="en-US"/>
            <a:t>Viable</a:t>
          </a:r>
        </a:p>
      </dgm:t>
    </dgm:pt>
    <dgm:pt modelId="{39E3B212-0DB9-4611-A0AF-5433ED81F499}" type="parTrans" cxnId="{28F5D70C-2CAC-4616-9A7C-D5564BF4203E}">
      <dgm:prSet/>
      <dgm:spPr/>
      <dgm:t>
        <a:bodyPr/>
        <a:lstStyle/>
        <a:p>
          <a:endParaRPr lang="en-US"/>
        </a:p>
      </dgm:t>
    </dgm:pt>
    <dgm:pt modelId="{3BE947C4-BFE1-4DA3-8A6F-79C870E05E84}" type="sibTrans" cxnId="{28F5D70C-2CAC-4616-9A7C-D5564BF4203E}">
      <dgm:prSet/>
      <dgm:spPr/>
      <dgm:t>
        <a:bodyPr/>
        <a:lstStyle/>
        <a:p>
          <a:endParaRPr lang="en-US"/>
        </a:p>
      </dgm:t>
    </dgm:pt>
    <dgm:pt modelId="{E113E77E-93B6-4A44-AEE5-A54B0809E623}">
      <dgm:prSet/>
      <dgm:spPr/>
      <dgm:t>
        <a:bodyPr/>
        <a:lstStyle/>
        <a:p>
          <a:r>
            <a:rPr lang="en-US" dirty="0"/>
            <a:t>Achievable as a System</a:t>
          </a:r>
        </a:p>
      </dgm:t>
    </dgm:pt>
    <dgm:pt modelId="{53AF84AE-A8E9-4CFF-90E8-3A7B58E4F46F}" type="parTrans" cxnId="{720C69D6-6F04-4EC0-9341-2F51D005139F}">
      <dgm:prSet/>
      <dgm:spPr/>
      <dgm:t>
        <a:bodyPr/>
        <a:lstStyle/>
        <a:p>
          <a:endParaRPr lang="en-US"/>
        </a:p>
      </dgm:t>
    </dgm:pt>
    <dgm:pt modelId="{3D128496-098A-47C2-90D0-9DA59E996238}" type="sibTrans" cxnId="{720C69D6-6F04-4EC0-9341-2F51D005139F}">
      <dgm:prSet/>
      <dgm:spPr/>
      <dgm:t>
        <a:bodyPr/>
        <a:lstStyle/>
        <a:p>
          <a:endParaRPr lang="en-US"/>
        </a:p>
      </dgm:t>
    </dgm:pt>
    <dgm:pt modelId="{4D4950A1-19B7-5B4B-9552-4539270E4936}" type="pres">
      <dgm:prSet presAssocID="{98B68C35-04D1-4131-A481-695A786F176D}" presName="hierChild1" presStyleCnt="0">
        <dgm:presLayoutVars>
          <dgm:chPref val="1"/>
          <dgm:dir/>
          <dgm:animOne val="branch"/>
          <dgm:animLvl val="lvl"/>
          <dgm:resizeHandles/>
        </dgm:presLayoutVars>
      </dgm:prSet>
      <dgm:spPr/>
    </dgm:pt>
    <dgm:pt modelId="{852A7F7C-DEC9-2543-A336-3933A623302E}" type="pres">
      <dgm:prSet presAssocID="{B3A4A71D-C25D-4FAC-B65E-59026C8B20F8}" presName="hierRoot1" presStyleCnt="0"/>
      <dgm:spPr/>
    </dgm:pt>
    <dgm:pt modelId="{BF7681D2-F63F-EA4B-8C24-80AB67313354}" type="pres">
      <dgm:prSet presAssocID="{B3A4A71D-C25D-4FAC-B65E-59026C8B20F8}" presName="composite" presStyleCnt="0"/>
      <dgm:spPr/>
    </dgm:pt>
    <dgm:pt modelId="{B649B929-1772-9C4B-A86C-9A1AD6D6BD2A}" type="pres">
      <dgm:prSet presAssocID="{B3A4A71D-C25D-4FAC-B65E-59026C8B20F8}" presName="background" presStyleLbl="node0" presStyleIdx="0" presStyleCnt="3"/>
      <dgm:spPr/>
    </dgm:pt>
    <dgm:pt modelId="{3E7731AD-0E5A-1442-801A-7FC3C3F3F340}" type="pres">
      <dgm:prSet presAssocID="{B3A4A71D-C25D-4FAC-B65E-59026C8B20F8}" presName="text" presStyleLbl="fgAcc0" presStyleIdx="0" presStyleCnt="3">
        <dgm:presLayoutVars>
          <dgm:chPref val="3"/>
        </dgm:presLayoutVars>
      </dgm:prSet>
      <dgm:spPr/>
    </dgm:pt>
    <dgm:pt modelId="{26616350-2A91-4248-B250-4EF4B01A4490}" type="pres">
      <dgm:prSet presAssocID="{B3A4A71D-C25D-4FAC-B65E-59026C8B20F8}" presName="hierChild2" presStyleCnt="0"/>
      <dgm:spPr/>
    </dgm:pt>
    <dgm:pt modelId="{D28CE385-786E-0F4A-949C-063AD7857BD9}" type="pres">
      <dgm:prSet presAssocID="{CA46B5A3-6AFA-41D3-B491-3402043F8023}" presName="hierRoot1" presStyleCnt="0"/>
      <dgm:spPr/>
    </dgm:pt>
    <dgm:pt modelId="{77EF50AA-1A3F-BA49-84EC-54862228FCD4}" type="pres">
      <dgm:prSet presAssocID="{CA46B5A3-6AFA-41D3-B491-3402043F8023}" presName="composite" presStyleCnt="0"/>
      <dgm:spPr/>
    </dgm:pt>
    <dgm:pt modelId="{506AE73C-EA91-D54C-BEA7-F36D6940796F}" type="pres">
      <dgm:prSet presAssocID="{CA46B5A3-6AFA-41D3-B491-3402043F8023}" presName="background" presStyleLbl="node0" presStyleIdx="1" presStyleCnt="3"/>
      <dgm:spPr/>
    </dgm:pt>
    <dgm:pt modelId="{E2872E27-4737-8E42-BA49-C3B786DF5ED2}" type="pres">
      <dgm:prSet presAssocID="{CA46B5A3-6AFA-41D3-B491-3402043F8023}" presName="text" presStyleLbl="fgAcc0" presStyleIdx="1" presStyleCnt="3">
        <dgm:presLayoutVars>
          <dgm:chPref val="3"/>
        </dgm:presLayoutVars>
      </dgm:prSet>
      <dgm:spPr/>
    </dgm:pt>
    <dgm:pt modelId="{E11F018C-5C3E-9F41-8901-622D83A47F97}" type="pres">
      <dgm:prSet presAssocID="{CA46B5A3-6AFA-41D3-B491-3402043F8023}" presName="hierChild2" presStyleCnt="0"/>
      <dgm:spPr/>
    </dgm:pt>
    <dgm:pt modelId="{24F5BDC7-AF25-FC40-A868-D356B984F262}" type="pres">
      <dgm:prSet presAssocID="{E113E77E-93B6-4A44-AEE5-A54B0809E623}" presName="hierRoot1" presStyleCnt="0"/>
      <dgm:spPr/>
    </dgm:pt>
    <dgm:pt modelId="{F0912252-ECD7-0843-AF9D-50C9D8B9FA53}" type="pres">
      <dgm:prSet presAssocID="{E113E77E-93B6-4A44-AEE5-A54B0809E623}" presName="composite" presStyleCnt="0"/>
      <dgm:spPr/>
    </dgm:pt>
    <dgm:pt modelId="{6C6EC747-1D7A-124F-8EBC-994319C19BF3}" type="pres">
      <dgm:prSet presAssocID="{E113E77E-93B6-4A44-AEE5-A54B0809E623}" presName="background" presStyleLbl="node0" presStyleIdx="2" presStyleCnt="3"/>
      <dgm:spPr/>
    </dgm:pt>
    <dgm:pt modelId="{671A00DC-AACB-0A4A-B674-C7461470DC62}" type="pres">
      <dgm:prSet presAssocID="{E113E77E-93B6-4A44-AEE5-A54B0809E623}" presName="text" presStyleLbl="fgAcc0" presStyleIdx="2" presStyleCnt="3">
        <dgm:presLayoutVars>
          <dgm:chPref val="3"/>
        </dgm:presLayoutVars>
      </dgm:prSet>
      <dgm:spPr/>
    </dgm:pt>
    <dgm:pt modelId="{DA9020EC-A1E4-ED42-9BF5-B42E1A8A40FF}" type="pres">
      <dgm:prSet presAssocID="{E113E77E-93B6-4A44-AEE5-A54B0809E623}" presName="hierChild2" presStyleCnt="0"/>
      <dgm:spPr/>
    </dgm:pt>
  </dgm:ptLst>
  <dgm:cxnLst>
    <dgm:cxn modelId="{28F5D70C-2CAC-4616-9A7C-D5564BF4203E}" srcId="{98B68C35-04D1-4131-A481-695A786F176D}" destId="{CA46B5A3-6AFA-41D3-B491-3402043F8023}" srcOrd="1" destOrd="0" parTransId="{39E3B212-0DB9-4611-A0AF-5433ED81F499}" sibTransId="{3BE947C4-BFE1-4DA3-8A6F-79C870E05E84}"/>
    <dgm:cxn modelId="{E4835738-3B4E-724B-9F1F-483EEABF913E}" type="presOf" srcId="{E113E77E-93B6-4A44-AEE5-A54B0809E623}" destId="{671A00DC-AACB-0A4A-B674-C7461470DC62}" srcOrd="0" destOrd="0" presId="urn:microsoft.com/office/officeart/2005/8/layout/hierarchy1"/>
    <dgm:cxn modelId="{6ECDBA5A-66F6-464B-BFBD-A6F5B6F22840}" type="presOf" srcId="{CA46B5A3-6AFA-41D3-B491-3402043F8023}" destId="{E2872E27-4737-8E42-BA49-C3B786DF5ED2}" srcOrd="0" destOrd="0" presId="urn:microsoft.com/office/officeart/2005/8/layout/hierarchy1"/>
    <dgm:cxn modelId="{72E6C35D-42D6-D24D-84F6-34AACDE021B5}" type="presOf" srcId="{98B68C35-04D1-4131-A481-695A786F176D}" destId="{4D4950A1-19B7-5B4B-9552-4539270E4936}" srcOrd="0" destOrd="0" presId="urn:microsoft.com/office/officeart/2005/8/layout/hierarchy1"/>
    <dgm:cxn modelId="{3860E466-6218-1840-AF06-82C825E18C57}" type="presOf" srcId="{B3A4A71D-C25D-4FAC-B65E-59026C8B20F8}" destId="{3E7731AD-0E5A-1442-801A-7FC3C3F3F340}" srcOrd="0" destOrd="0" presId="urn:microsoft.com/office/officeart/2005/8/layout/hierarchy1"/>
    <dgm:cxn modelId="{FE45F7C9-2C08-4466-8116-562EBC1E52F8}" srcId="{98B68C35-04D1-4131-A481-695A786F176D}" destId="{B3A4A71D-C25D-4FAC-B65E-59026C8B20F8}" srcOrd="0" destOrd="0" parTransId="{6EC483DF-94AE-4C36-BA57-5C2CC1EB907B}" sibTransId="{AA2F8FD5-5582-444A-B82B-DD8720E8EF06}"/>
    <dgm:cxn modelId="{720C69D6-6F04-4EC0-9341-2F51D005139F}" srcId="{98B68C35-04D1-4131-A481-695A786F176D}" destId="{E113E77E-93B6-4A44-AEE5-A54B0809E623}" srcOrd="2" destOrd="0" parTransId="{53AF84AE-A8E9-4CFF-90E8-3A7B58E4F46F}" sibTransId="{3D128496-098A-47C2-90D0-9DA59E996238}"/>
    <dgm:cxn modelId="{653B42D0-4850-2C4A-86F4-35F8C3453B55}" type="presParOf" srcId="{4D4950A1-19B7-5B4B-9552-4539270E4936}" destId="{852A7F7C-DEC9-2543-A336-3933A623302E}" srcOrd="0" destOrd="0" presId="urn:microsoft.com/office/officeart/2005/8/layout/hierarchy1"/>
    <dgm:cxn modelId="{3A74F0EA-5F0F-6240-B188-2CAD59A4228F}" type="presParOf" srcId="{852A7F7C-DEC9-2543-A336-3933A623302E}" destId="{BF7681D2-F63F-EA4B-8C24-80AB67313354}" srcOrd="0" destOrd="0" presId="urn:microsoft.com/office/officeart/2005/8/layout/hierarchy1"/>
    <dgm:cxn modelId="{03FB0FD9-427E-4944-A27E-415EB1A0136B}" type="presParOf" srcId="{BF7681D2-F63F-EA4B-8C24-80AB67313354}" destId="{B649B929-1772-9C4B-A86C-9A1AD6D6BD2A}" srcOrd="0" destOrd="0" presId="urn:microsoft.com/office/officeart/2005/8/layout/hierarchy1"/>
    <dgm:cxn modelId="{8F59AC06-DFB8-534D-8BAF-6C1BD808361A}" type="presParOf" srcId="{BF7681D2-F63F-EA4B-8C24-80AB67313354}" destId="{3E7731AD-0E5A-1442-801A-7FC3C3F3F340}" srcOrd="1" destOrd="0" presId="urn:microsoft.com/office/officeart/2005/8/layout/hierarchy1"/>
    <dgm:cxn modelId="{BE3C0897-026E-9D47-ACB5-BA49393F79D8}" type="presParOf" srcId="{852A7F7C-DEC9-2543-A336-3933A623302E}" destId="{26616350-2A91-4248-B250-4EF4B01A4490}" srcOrd="1" destOrd="0" presId="urn:microsoft.com/office/officeart/2005/8/layout/hierarchy1"/>
    <dgm:cxn modelId="{DA5BF785-3FD2-5B49-9392-185E9B72C983}" type="presParOf" srcId="{4D4950A1-19B7-5B4B-9552-4539270E4936}" destId="{D28CE385-786E-0F4A-949C-063AD7857BD9}" srcOrd="1" destOrd="0" presId="urn:microsoft.com/office/officeart/2005/8/layout/hierarchy1"/>
    <dgm:cxn modelId="{741ACF43-5DAF-1C43-9EDB-71D57B81DDED}" type="presParOf" srcId="{D28CE385-786E-0F4A-949C-063AD7857BD9}" destId="{77EF50AA-1A3F-BA49-84EC-54862228FCD4}" srcOrd="0" destOrd="0" presId="urn:microsoft.com/office/officeart/2005/8/layout/hierarchy1"/>
    <dgm:cxn modelId="{8A565B26-E03C-974E-827E-2DD116CFD847}" type="presParOf" srcId="{77EF50AA-1A3F-BA49-84EC-54862228FCD4}" destId="{506AE73C-EA91-D54C-BEA7-F36D6940796F}" srcOrd="0" destOrd="0" presId="urn:microsoft.com/office/officeart/2005/8/layout/hierarchy1"/>
    <dgm:cxn modelId="{56BCD249-7823-9847-95D4-5173489A6DC7}" type="presParOf" srcId="{77EF50AA-1A3F-BA49-84EC-54862228FCD4}" destId="{E2872E27-4737-8E42-BA49-C3B786DF5ED2}" srcOrd="1" destOrd="0" presId="urn:microsoft.com/office/officeart/2005/8/layout/hierarchy1"/>
    <dgm:cxn modelId="{04D4F2D9-7C4C-4244-BA77-B2495C99C29B}" type="presParOf" srcId="{D28CE385-786E-0F4A-949C-063AD7857BD9}" destId="{E11F018C-5C3E-9F41-8901-622D83A47F97}" srcOrd="1" destOrd="0" presId="urn:microsoft.com/office/officeart/2005/8/layout/hierarchy1"/>
    <dgm:cxn modelId="{94D62548-CA6C-024A-884D-0BD36EC113A9}" type="presParOf" srcId="{4D4950A1-19B7-5B4B-9552-4539270E4936}" destId="{24F5BDC7-AF25-FC40-A868-D356B984F262}" srcOrd="2" destOrd="0" presId="urn:microsoft.com/office/officeart/2005/8/layout/hierarchy1"/>
    <dgm:cxn modelId="{FC4EA8C1-4BDE-7A43-BF36-DFEDCE943037}" type="presParOf" srcId="{24F5BDC7-AF25-FC40-A868-D356B984F262}" destId="{F0912252-ECD7-0843-AF9D-50C9D8B9FA53}" srcOrd="0" destOrd="0" presId="urn:microsoft.com/office/officeart/2005/8/layout/hierarchy1"/>
    <dgm:cxn modelId="{32FEEE76-18ED-524F-9451-1F3E42DC9976}" type="presParOf" srcId="{F0912252-ECD7-0843-AF9D-50C9D8B9FA53}" destId="{6C6EC747-1D7A-124F-8EBC-994319C19BF3}" srcOrd="0" destOrd="0" presId="urn:microsoft.com/office/officeart/2005/8/layout/hierarchy1"/>
    <dgm:cxn modelId="{8652A86A-FB84-494C-B044-48C7398014AA}" type="presParOf" srcId="{F0912252-ECD7-0843-AF9D-50C9D8B9FA53}" destId="{671A00DC-AACB-0A4A-B674-C7461470DC62}" srcOrd="1" destOrd="0" presId="urn:microsoft.com/office/officeart/2005/8/layout/hierarchy1"/>
    <dgm:cxn modelId="{BB533DAC-2158-3F4F-A24F-A39A57BCBA4C}" type="presParOf" srcId="{24F5BDC7-AF25-FC40-A868-D356B984F262}" destId="{DA9020EC-A1E4-ED42-9BF5-B42E1A8A40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C705-A250-7F4E-AF9B-5170AFC873F5}">
      <dsp:nvSpPr>
        <dsp:cNvPr id="0" name=""/>
        <dsp:cNvSpPr/>
      </dsp:nvSpPr>
      <dsp:spPr>
        <a:xfrm>
          <a:off x="0" y="54306"/>
          <a:ext cx="10058399" cy="5036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 – Reform capitalism – mitigate against harms. </a:t>
          </a:r>
        </a:p>
      </dsp:txBody>
      <dsp:txXfrm>
        <a:off x="24588" y="78894"/>
        <a:ext cx="10009223" cy="454509"/>
      </dsp:txXfrm>
    </dsp:sp>
    <dsp:sp modelId="{FF2D9368-7CF8-8444-BD34-57BCD93E36ED}">
      <dsp:nvSpPr>
        <dsp:cNvPr id="0" name=""/>
        <dsp:cNvSpPr/>
      </dsp:nvSpPr>
      <dsp:spPr>
        <a:xfrm>
          <a:off x="0" y="557991"/>
          <a:ext cx="1005839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Reform social regulations, e.g. wealth caps, salary caps, increase social services</a:t>
          </a:r>
        </a:p>
        <a:p>
          <a:pPr marL="171450" lvl="1" indent="-171450" algn="l" defTabSz="711200">
            <a:lnSpc>
              <a:spcPct val="90000"/>
            </a:lnSpc>
            <a:spcBef>
              <a:spcPct val="0"/>
            </a:spcBef>
            <a:spcAft>
              <a:spcPct val="20000"/>
            </a:spcAft>
            <a:buChar char="•"/>
          </a:pPr>
          <a:r>
            <a:rPr lang="en-US" sz="1600" kern="1200"/>
            <a:t>Regulate corporations. </a:t>
          </a:r>
        </a:p>
      </dsp:txBody>
      <dsp:txXfrm>
        <a:off x="0" y="557991"/>
        <a:ext cx="10058399" cy="554242"/>
      </dsp:txXfrm>
    </dsp:sp>
    <dsp:sp modelId="{27126EC6-11F2-EC4C-BF2B-0EF09E410694}">
      <dsp:nvSpPr>
        <dsp:cNvPr id="0" name=""/>
        <dsp:cNvSpPr/>
      </dsp:nvSpPr>
      <dsp:spPr>
        <a:xfrm>
          <a:off x="0" y="1112233"/>
          <a:ext cx="10058399" cy="5036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 – Create alternative organizations (interstitial, progressive).</a:t>
          </a:r>
        </a:p>
      </dsp:txBody>
      <dsp:txXfrm>
        <a:off x="24588" y="1136821"/>
        <a:ext cx="10009223" cy="454509"/>
      </dsp:txXfrm>
    </dsp:sp>
    <dsp:sp modelId="{DDDFDBBF-638A-CF42-9E6E-64803E9C1599}">
      <dsp:nvSpPr>
        <dsp:cNvPr id="0" name=""/>
        <dsp:cNvSpPr/>
      </dsp:nvSpPr>
      <dsp:spPr>
        <a:xfrm>
          <a:off x="0" y="1615918"/>
          <a:ext cx="1005839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Cracks theory</a:t>
          </a:r>
        </a:p>
        <a:p>
          <a:pPr marL="171450" lvl="1" indent="-171450" algn="l" defTabSz="711200">
            <a:lnSpc>
              <a:spcPct val="90000"/>
            </a:lnSpc>
            <a:spcBef>
              <a:spcPct val="0"/>
            </a:spcBef>
            <a:spcAft>
              <a:spcPct val="20000"/>
            </a:spcAft>
            <a:buChar char="•"/>
          </a:pPr>
          <a:r>
            <a:rPr lang="en-US" sz="1600" kern="1200"/>
            <a:t>Create worker-driven cooperatives and community organizations.</a:t>
          </a:r>
        </a:p>
      </dsp:txBody>
      <dsp:txXfrm>
        <a:off x="0" y="1615918"/>
        <a:ext cx="10058399" cy="554242"/>
      </dsp:txXfrm>
    </dsp:sp>
    <dsp:sp modelId="{9C78F2B8-E8BD-F54A-A403-5242E8D8AB69}">
      <dsp:nvSpPr>
        <dsp:cNvPr id="0" name=""/>
        <dsp:cNvSpPr/>
      </dsp:nvSpPr>
      <dsp:spPr>
        <a:xfrm>
          <a:off x="0" y="2170161"/>
          <a:ext cx="10058399" cy="5036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3 – Transform capitalism (institutions, government, regulation bodies).</a:t>
          </a:r>
        </a:p>
      </dsp:txBody>
      <dsp:txXfrm>
        <a:off x="24588" y="2194749"/>
        <a:ext cx="10009223" cy="454509"/>
      </dsp:txXfrm>
    </dsp:sp>
    <dsp:sp modelId="{D02741BE-6C20-9E49-BCF7-7EBB1AEF40FB}">
      <dsp:nvSpPr>
        <dsp:cNvPr id="0" name=""/>
        <dsp:cNvSpPr/>
      </dsp:nvSpPr>
      <dsp:spPr>
        <a:xfrm>
          <a:off x="0" y="2673846"/>
          <a:ext cx="1005839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Replace current system</a:t>
          </a:r>
        </a:p>
        <a:p>
          <a:pPr marL="171450" lvl="1" indent="-171450" algn="l" defTabSz="711200">
            <a:lnSpc>
              <a:spcPct val="90000"/>
            </a:lnSpc>
            <a:spcBef>
              <a:spcPct val="0"/>
            </a:spcBef>
            <a:spcAft>
              <a:spcPct val="20000"/>
            </a:spcAft>
            <a:buChar char="•"/>
          </a:pPr>
          <a:r>
            <a:rPr lang="en-US" sz="1600" kern="1200"/>
            <a:t>Replace current institutions and regulatory bodies</a:t>
          </a:r>
        </a:p>
      </dsp:txBody>
      <dsp:txXfrm>
        <a:off x="0" y="2673846"/>
        <a:ext cx="10058399" cy="554242"/>
      </dsp:txXfrm>
    </dsp:sp>
    <dsp:sp modelId="{80FEBDEC-A697-3A4F-85BA-F4E1B37B722C}">
      <dsp:nvSpPr>
        <dsp:cNvPr id="0" name=""/>
        <dsp:cNvSpPr/>
      </dsp:nvSpPr>
      <dsp:spPr>
        <a:xfrm>
          <a:off x="0" y="3228088"/>
          <a:ext cx="10058399" cy="5036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4 – Do nothing; capitalism will transcend.</a:t>
          </a:r>
        </a:p>
      </dsp:txBody>
      <dsp:txXfrm>
        <a:off x="24588" y="3252676"/>
        <a:ext cx="10009223"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9B929-1772-9C4B-A86C-9A1AD6D6BD2A}">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731AD-0E5A-1442-801A-7FC3C3F3F340}">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Desirable</a:t>
          </a:r>
        </a:p>
      </dsp:txBody>
      <dsp:txXfrm>
        <a:off x="366939" y="1196774"/>
        <a:ext cx="2723696" cy="1691139"/>
      </dsp:txXfrm>
    </dsp:sp>
    <dsp:sp modelId="{506AE73C-EA91-D54C-BEA7-F36D6940796F}">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72E27-4737-8E42-BA49-C3B786DF5ED2}">
      <dsp:nvSpPr>
        <dsp:cNvPr id="0" name=""/>
        <dsp:cNvSpPr/>
      </dsp:nvSpPr>
      <dsp:spPr>
        <a:xfrm>
          <a:off x="3771900"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Viable</a:t>
          </a:r>
        </a:p>
      </dsp:txBody>
      <dsp:txXfrm>
        <a:off x="3824514" y="1196774"/>
        <a:ext cx="2723696" cy="1691139"/>
      </dsp:txXfrm>
    </dsp:sp>
    <dsp:sp modelId="{6C6EC747-1D7A-124F-8EBC-994319C19BF3}">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A00DC-AACB-0A4A-B674-C7461470DC62}">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Achievable as a System</a:t>
          </a:r>
        </a:p>
      </dsp:txBody>
      <dsp:txXfrm>
        <a:off x="7282089" y="1196774"/>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7:40:17.805"/>
    </inkml:context>
    <inkml:brush xml:id="br0">
      <inkml:brushProperty name="width" value="0.2" units="cm"/>
      <inkml:brushProperty name="height" value="0.2" units="cm"/>
      <inkml:brushProperty name="color" value="#E71224"/>
    </inkml:brush>
  </inkml:definitions>
  <inkml:trace contextRef="#ctx0" brushRef="#br0">7749 938 24575,'-32'-31'0,"-6"-1"0,-22-12 0,-21-8 0,28 21 0,-3 0 0,-14-6 0,-3-1 0,-11-2 0,-3 1 0,24 12 0,0-1 0,-2 1-215,-4-1 1,-1 1-1,-1 0 215,-2 1 0,-2 1 0,0 0 0,-3 0 0,-1 1 0,-1 0 0,-2 2 0,0 1 0,0 0 0,1 2 0,1 1 0,1 1 0,2 2 0,1 1 0,0 0 0,5 2 0,-1 1 0,2 0 0,-28-2 0,1 2 0,1 2 0,0 2 0,0 2 0,0 1 0,0 2 0,-1 1 0,-1-1 0,0 2 0,2-1 0,1 2-70,3 0 0,0 2 70,3 3 0,1 3 0,3 2 0,2 2 0,5 3 0,2 2 0,-1 3 0,0 4 0,0 2 0,0 3 0,-5 6 0,-2 2 0,23-9 0,-1 1 0,-1 1-221,-4 2 1,-2 2 0,0 1 220,-3 2 0,0 0 0,0 0 0,3-1 0,0 0 0,2 0 0,5-1 0,0 0 0,2 0 0,-24 15 0,2 0 193,2 1 0,2 3-193,24-15 0,1 2 0,-1 2 0,-2 4 0,-1 2 0,1 2-277,-3 6 0,0 1 1,1 2 276,-1 2 0,1 1 0,2 0 0,2-2 0,1 0 0,2 1-124,6-6 1,1 0 0,3 0 123,-14 23 0,3 0 0,6-1 0,4 2 0,1 6 0,3 4 0,11-22 0,2 3 0,1 2-191,-1 8 0,1 4 0,0 2 191,4-16 0,0 2 0,0 1 0,0 0 0,1 3 0,-1 0 0,1 0 0,0-2 0,-3 19 0,2-2 0,1-1 0,2-4 0,2 0 0,2-2-154,4-5 1,1-1 0,2 0 153,2 0 0,1 1 0,1 1 0,0 6 0,0 1 0,2 0 0,2-1 0,2 0 0,2-1 0,1 1 0,3 0 0,3-1 0,3-5 0,3-2 0,3-1 0,3-5 0,2-3 0,3 0 0,1-2 0,2-2 0,1 0 0,2-2 0,2-1 0,0 0 0,0 0 0,2-1 0,1 0 0,0-2 0,2 0 0,1-2 0,4-1 0,1-1 0,2-1 0,4 1 0,2-1 0,2 0 0,5 2 0,2-2 0,1 1 0,4 1 0,2 1 0,-1-2 0,1 0 0,1 0 0,1-2-182,-14-11 1,2-1-1,1 1 1,1-1 181,7 3 0,3 1 0,1-1 0,1 1-368,-9-8 1,1 1-1,1-1 1,1 1 0,1 0 367,6 3 0,2 0 0,1 1 0,0 0 0,1 0 0,0 1 0,2 1 0,0 0 0,-1-1 0,0 0 0,-2 0 0,0-1 0,0 0 0,-1-1 0,0 0 0,-3-2 0,-1 0 0,-1-1 0,0-2 0,0-1 0,12 4 0,0-2 0,-1-2 0,1-3 0,-1-3 0,0-4 0,1-1 0,1-3 0,4 0 0,0-4 0,2 0 0,0-2 0,4 0 0,1-2 0,0 0 0,0-1-153,1-1 1,-1 0 0,0 0 0,-1-2 152,-4-2 0,-1 0 0,0-1 0,-1-1 0,-4-1 0,-1-1 0,0-1 0,-1-1 0,-1-3 0,0-1 0,0-3 0,-1-1 0,1-4 0,-1-1 0,0-4 0,-1-1 0,3-4 0,-1-2 0,-1-3 0,0-3 0,1-5 0,-2-2 0,0-4 0,-1-1 0,1-3 0,-2-3 0,0-2 0,-2-1 0,-1-1 0,0-2 0,-3-1 0,0 0 0,-5 0 0,-1 0 0,-1-1 0,-1 0-84,-5 2 1,0 1 0,-2-1 0,-1 1 83,16-16 0,-2 1 0,-1-2 0,0 0 0,-1-2 0,-1 1 0,-2 0 0,-2 0 0,-1 0 0,-4 2 0,0-1 0,-3 2 379,-8 7 0,-2 0 1,-2 2-380,9-16 0,-4 1 1100,-6 7 0,-3 1-1100,-7 5 0,-1 1 977,1-2 0,-1 0-977,-3 0 0,-1-2 608,-1-2 1,-4-2-609,-1-5 0,-2-3 0,-2-8 0,-3-4 0,-5 20 0,0-3 0,-1 0 0,0-2 0,-1-1 0,0 0 0,0-1 0,-2 0 0,0-1-89,-2 0 1,0 0 0,-2 0 88,0 2 0,-2 1 0,0 0 0,-3-4 0,-1 0 0,-2 1 0,-1 0 0,-3 2 0,-2 0 0,-8-27 0,-6 3 0,-4 3 0,-5 3 0,-6 1 0,-3 2 0,-2-1 0,-2-1 0,13 26 0,0-2 0,-1 0 0,-1-4 0,-1-1 0,-1 0 0,-2-2 0,0-1 0,-1 0 0,-3-2 0,-2-1 0,0 2 0,-1 4 0,-1 0 0,0 2 0,-1 3 0,1 0 0,-1 3 0,3 3 0,1 1 0,0 2 0,-19-21 0,1 2 0,2 5 0,1 2 0,4 7 0,2 2 0,4 7 0,0 3 0,7 6 0,1 2 0,-29-25 0,8 13 553,3 7-553,-2 5 0,-3-4 0,-2-5 0,-1-7 0,2-6 0,2 0 0,1 2 0,5 7 0,5 8 0,3 8 0,2 9 0,-2 6 0,3 3 0,2 1 0,1-5 0,-4-6 0,-9-9 0,-4-3 0,2 3 0,8 9 0,13 11 0,12 9 0,12 6 0,7 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2024-11-27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2024-11-27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2024-11-27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2024-11-27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2024-11-27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2024-11-27</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2024-11-27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ockholmresilience.org/research/planetary-boundarie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Economic Transformations in Capitalist Society</a:t>
            </a:r>
          </a:p>
        </p:txBody>
      </p:sp>
      <p:sp>
        <p:nvSpPr>
          <p:cNvPr id="3" name="Subtitle 2"/>
          <p:cNvSpPr>
            <a:spLocks noGrp="1"/>
          </p:cNvSpPr>
          <p:nvPr>
            <p:ph type="subTitle" idx="1"/>
          </p:nvPr>
        </p:nvSpPr>
        <p:spPr/>
        <p:txBody>
          <a:bodyPr>
            <a:normAutofit/>
          </a:bodyPr>
          <a:lstStyle/>
          <a:p>
            <a:r>
              <a:rPr lang="en-CA" dirty="0"/>
              <a:t>Erik Chevrier, Ph.D. </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CADA-26E3-983A-896F-BD30C06171AA}"/>
              </a:ext>
            </a:extLst>
          </p:cNvPr>
          <p:cNvSpPr>
            <a:spLocks noGrp="1"/>
          </p:cNvSpPr>
          <p:nvPr>
            <p:ph type="title"/>
          </p:nvPr>
        </p:nvSpPr>
        <p:spPr/>
        <p:txBody>
          <a:bodyPr/>
          <a:lstStyle/>
          <a:p>
            <a:r>
              <a:rPr lang="en-US" dirty="0"/>
              <a:t>Value and Social Reproduction</a:t>
            </a:r>
          </a:p>
        </p:txBody>
      </p:sp>
      <p:sp>
        <p:nvSpPr>
          <p:cNvPr id="3" name="Content Placeholder 2">
            <a:extLst>
              <a:ext uri="{FF2B5EF4-FFF2-40B4-BE49-F238E27FC236}">
                <a16:creationId xmlns:a16="http://schemas.microsoft.com/office/drawing/2014/main" id="{DA18B3D5-D970-5DFA-A792-E2908481E040}"/>
              </a:ext>
            </a:extLst>
          </p:cNvPr>
          <p:cNvSpPr>
            <a:spLocks noGrp="1"/>
          </p:cNvSpPr>
          <p:nvPr>
            <p:ph idx="1"/>
          </p:nvPr>
        </p:nvSpPr>
        <p:spPr/>
        <p:txBody>
          <a:bodyPr>
            <a:normAutofit/>
          </a:bodyPr>
          <a:lstStyle/>
          <a:p>
            <a:r>
              <a:rPr lang="en-US" sz="3000" dirty="0"/>
              <a:t>What is the value of a commodity? </a:t>
            </a:r>
          </a:p>
          <a:p>
            <a:endParaRPr lang="en-US" sz="3000" dirty="0"/>
          </a:p>
          <a:p>
            <a:endParaRPr lang="en-US" sz="3000" dirty="0"/>
          </a:p>
          <a:p>
            <a:r>
              <a:rPr lang="en-US" sz="3000" dirty="0"/>
              <a:t>Bonus: Why should we be concerned with incommensurable forms of economic value? </a:t>
            </a:r>
          </a:p>
        </p:txBody>
      </p:sp>
    </p:spTree>
    <p:extLst>
      <p:ext uri="{BB962C8B-B14F-4D97-AF65-F5344CB8AC3E}">
        <p14:creationId xmlns:p14="http://schemas.microsoft.com/office/powerpoint/2010/main" val="150420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9422-7F97-462B-5992-59CEB111755D}"/>
              </a:ext>
            </a:extLst>
          </p:cNvPr>
          <p:cNvSpPr>
            <a:spLocks noGrp="1"/>
          </p:cNvSpPr>
          <p:nvPr>
            <p:ph type="title"/>
          </p:nvPr>
        </p:nvSpPr>
        <p:spPr/>
        <p:txBody>
          <a:bodyPr/>
          <a:lstStyle/>
          <a:p>
            <a:r>
              <a:rPr lang="en-US" dirty="0"/>
              <a:t>Value</a:t>
            </a:r>
          </a:p>
        </p:txBody>
      </p:sp>
      <p:sp>
        <p:nvSpPr>
          <p:cNvPr id="3" name="Content Placeholder 2">
            <a:extLst>
              <a:ext uri="{FF2B5EF4-FFF2-40B4-BE49-F238E27FC236}">
                <a16:creationId xmlns:a16="http://schemas.microsoft.com/office/drawing/2014/main" id="{902215C3-5830-F2E8-BC9B-C6E907E885AF}"/>
              </a:ext>
            </a:extLst>
          </p:cNvPr>
          <p:cNvSpPr>
            <a:spLocks noGrp="1"/>
          </p:cNvSpPr>
          <p:nvPr>
            <p:ph idx="1"/>
          </p:nvPr>
        </p:nvSpPr>
        <p:spPr/>
        <p:txBody>
          <a:bodyPr>
            <a:normAutofit/>
          </a:bodyPr>
          <a:lstStyle/>
          <a:p>
            <a:r>
              <a:rPr lang="en-US" sz="3000" dirty="0"/>
              <a:t>What is commodity fetishism and why is the concept important for understanding the relationship between social relationships and market products?</a:t>
            </a:r>
          </a:p>
        </p:txBody>
      </p:sp>
    </p:spTree>
    <p:extLst>
      <p:ext uri="{BB962C8B-B14F-4D97-AF65-F5344CB8AC3E}">
        <p14:creationId xmlns:p14="http://schemas.microsoft.com/office/powerpoint/2010/main" val="30637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FF55-0F63-AD40-8162-69677D3A385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dirty="0">
                <a:solidFill>
                  <a:schemeClr val="tx1">
                    <a:lumMod val="85000"/>
                    <a:lumOff val="15000"/>
                  </a:schemeClr>
                </a:solidFill>
              </a:rPr>
              <a:t>Commodity Fetishism</a:t>
            </a:r>
          </a:p>
        </p:txBody>
      </p:sp>
      <p:pic>
        <p:nvPicPr>
          <p:cNvPr id="6" name="Content Placeholder 6" descr="A picture containing shape&#10;&#10;Description automatically generated">
            <a:extLst>
              <a:ext uri="{FF2B5EF4-FFF2-40B4-BE49-F238E27FC236}">
                <a16:creationId xmlns:a16="http://schemas.microsoft.com/office/drawing/2014/main" id="{5FE8187A-576B-4290-B922-91240681A741}"/>
              </a:ext>
            </a:extLst>
          </p:cNvPr>
          <p:cNvPicPr>
            <a:picLocks noGrp="1" noChangeAspect="1"/>
          </p:cNvPicPr>
          <p:nvPr>
            <p:ph idx="1"/>
          </p:nvPr>
        </p:nvPicPr>
        <p:blipFill>
          <a:blip r:embed="rId2"/>
          <a:stretch>
            <a:fillRect/>
          </a:stretch>
        </p:blipFill>
        <p:spPr>
          <a:xfrm>
            <a:off x="633999" y="644200"/>
            <a:ext cx="6912217" cy="5045917"/>
          </a:xfrm>
          <a:prstGeom prst="rect">
            <a:avLst/>
          </a:prstGeom>
        </p:spPr>
      </p:pic>
      <mc:AlternateContent xmlns:mc="http://schemas.openxmlformats.org/markup-compatibility/2006" xmlns:p14="http://schemas.microsoft.com/office/powerpoint/2010/main">
        <mc:Choice Requires="p14">
          <p:contentPart p14:bwMode="auto" r:id="rId3">
            <p14:nvContentPartPr>
              <p14:cNvPr id="28" name="Ink 27">
                <a:extLst>
                  <a:ext uri="{FF2B5EF4-FFF2-40B4-BE49-F238E27FC236}">
                    <a16:creationId xmlns:a16="http://schemas.microsoft.com/office/drawing/2014/main" id="{CCD6AF8B-3188-A28C-9821-9172B62A1651}"/>
                  </a:ext>
                </a:extLst>
              </p14:cNvPr>
              <p14:cNvContentPartPr/>
              <p14:nvPr/>
            </p14:nvContentPartPr>
            <p14:xfrm>
              <a:off x="412830" y="1975680"/>
              <a:ext cx="3876120" cy="3377880"/>
            </p14:xfrm>
          </p:contentPart>
        </mc:Choice>
        <mc:Fallback xmlns="">
          <p:pic>
            <p:nvPicPr>
              <p:cNvPr id="28" name="Ink 27">
                <a:extLst>
                  <a:ext uri="{FF2B5EF4-FFF2-40B4-BE49-F238E27FC236}">
                    <a16:creationId xmlns:a16="http://schemas.microsoft.com/office/drawing/2014/main" id="{CCD6AF8B-3188-A28C-9821-9172B62A1651}"/>
                  </a:ext>
                </a:extLst>
              </p:cNvPr>
              <p:cNvPicPr/>
              <p:nvPr/>
            </p:nvPicPr>
            <p:blipFill>
              <a:blip r:embed="rId4"/>
              <a:stretch>
                <a:fillRect/>
              </a:stretch>
            </p:blipFill>
            <p:spPr>
              <a:xfrm>
                <a:off x="377190" y="1939680"/>
                <a:ext cx="3947760" cy="3449520"/>
              </a:xfrm>
              <a:prstGeom prst="rect">
                <a:avLst/>
              </a:prstGeom>
            </p:spPr>
          </p:pic>
        </mc:Fallback>
      </mc:AlternateContent>
    </p:spTree>
    <p:extLst>
      <p:ext uri="{BB962C8B-B14F-4D97-AF65-F5344CB8AC3E}">
        <p14:creationId xmlns:p14="http://schemas.microsoft.com/office/powerpoint/2010/main" val="240420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751F-EEFC-9EDD-B68D-6AB6A7BDA42B}"/>
              </a:ext>
            </a:extLst>
          </p:cNvPr>
          <p:cNvSpPr>
            <a:spLocks noGrp="1"/>
          </p:cNvSpPr>
          <p:nvPr>
            <p:ph type="title"/>
          </p:nvPr>
        </p:nvSpPr>
        <p:spPr/>
        <p:txBody>
          <a:bodyPr/>
          <a:lstStyle/>
          <a:p>
            <a:r>
              <a:rPr lang="en-US" dirty="0"/>
              <a:t>Value</a:t>
            </a:r>
          </a:p>
        </p:txBody>
      </p:sp>
      <p:sp>
        <p:nvSpPr>
          <p:cNvPr id="3" name="Content Placeholder 2">
            <a:extLst>
              <a:ext uri="{FF2B5EF4-FFF2-40B4-BE49-F238E27FC236}">
                <a16:creationId xmlns:a16="http://schemas.microsoft.com/office/drawing/2014/main" id="{4E0B6D19-CC21-CCEA-111A-6D93EE9DD4B8}"/>
              </a:ext>
            </a:extLst>
          </p:cNvPr>
          <p:cNvSpPr>
            <a:spLocks noGrp="1"/>
          </p:cNvSpPr>
          <p:nvPr>
            <p:ph idx="1"/>
          </p:nvPr>
        </p:nvSpPr>
        <p:spPr/>
        <p:txBody>
          <a:bodyPr>
            <a:normAutofit/>
          </a:bodyPr>
          <a:lstStyle/>
          <a:p>
            <a:r>
              <a:rPr lang="en-US" sz="3000" dirty="0"/>
              <a:t>What kinds of value exist? </a:t>
            </a:r>
          </a:p>
        </p:txBody>
      </p:sp>
    </p:spTree>
    <p:extLst>
      <p:ext uri="{BB962C8B-B14F-4D97-AF65-F5344CB8AC3E}">
        <p14:creationId xmlns:p14="http://schemas.microsoft.com/office/powerpoint/2010/main" val="21611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9B98-8601-2A21-CFFC-6ED59F984A8E}"/>
              </a:ext>
            </a:extLst>
          </p:cNvPr>
          <p:cNvSpPr>
            <a:spLocks noGrp="1"/>
          </p:cNvSpPr>
          <p:nvPr>
            <p:ph type="title"/>
          </p:nvPr>
        </p:nvSpPr>
        <p:spPr/>
        <p:txBody>
          <a:bodyPr/>
          <a:lstStyle/>
          <a:p>
            <a:r>
              <a:rPr lang="en-US" dirty="0"/>
              <a:t>Many Types of Value</a:t>
            </a:r>
          </a:p>
        </p:txBody>
      </p:sp>
      <p:sp>
        <p:nvSpPr>
          <p:cNvPr id="3" name="Content Placeholder 2">
            <a:extLst>
              <a:ext uri="{FF2B5EF4-FFF2-40B4-BE49-F238E27FC236}">
                <a16:creationId xmlns:a16="http://schemas.microsoft.com/office/drawing/2014/main" id="{9401FAC0-CC9E-6A58-5248-3EAA9EBCBAC3}"/>
              </a:ext>
            </a:extLst>
          </p:cNvPr>
          <p:cNvSpPr>
            <a:spLocks noGrp="1"/>
          </p:cNvSpPr>
          <p:nvPr>
            <p:ph idx="1"/>
          </p:nvPr>
        </p:nvSpPr>
        <p:spPr/>
        <p:txBody>
          <a:bodyPr/>
          <a:lstStyle/>
          <a:p>
            <a:r>
              <a:rPr lang="en-US" dirty="0"/>
              <a:t>Social capital</a:t>
            </a:r>
          </a:p>
          <a:p>
            <a:r>
              <a:rPr lang="en-US" dirty="0"/>
              <a:t>Financial capital</a:t>
            </a:r>
          </a:p>
          <a:p>
            <a:r>
              <a:rPr lang="en-US" dirty="0"/>
              <a:t>Living capital</a:t>
            </a:r>
          </a:p>
          <a:p>
            <a:r>
              <a:rPr lang="en-US" dirty="0"/>
              <a:t>Intellectual capital</a:t>
            </a:r>
          </a:p>
          <a:p>
            <a:r>
              <a:rPr lang="en-US" dirty="0"/>
              <a:t>Experiential capital</a:t>
            </a:r>
          </a:p>
          <a:p>
            <a:r>
              <a:rPr lang="en-US" dirty="0"/>
              <a:t>Spiritual capital</a:t>
            </a:r>
          </a:p>
          <a:p>
            <a:r>
              <a:rPr lang="en-US" dirty="0"/>
              <a:t>Cultural capital</a:t>
            </a:r>
          </a:p>
          <a:p>
            <a:pPr marL="0" indent="0">
              <a:buNone/>
            </a:pPr>
            <a:endParaRPr lang="en-US" dirty="0"/>
          </a:p>
          <a:p>
            <a:pPr lvl="1"/>
            <a:r>
              <a:rPr lang="en-US" dirty="0"/>
              <a:t>Roland, E.C., </a:t>
            </a:r>
            <a:r>
              <a:rPr lang="en-US" dirty="0" err="1"/>
              <a:t>Lanuda</a:t>
            </a:r>
            <a:r>
              <a:rPr lang="en-US" dirty="0"/>
              <a:t>, G. (2013) Regenerative Enterprise. Optimizing for Multi-Capital Abundance</a:t>
            </a:r>
          </a:p>
        </p:txBody>
      </p:sp>
    </p:spTree>
    <p:extLst>
      <p:ext uri="{BB962C8B-B14F-4D97-AF65-F5344CB8AC3E}">
        <p14:creationId xmlns:p14="http://schemas.microsoft.com/office/powerpoint/2010/main" val="405649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A5CE-FE05-D4A6-6795-521C67DE4274}"/>
              </a:ext>
            </a:extLst>
          </p:cNvPr>
          <p:cNvSpPr>
            <a:spLocks noGrp="1"/>
          </p:cNvSpPr>
          <p:nvPr>
            <p:ph type="title"/>
          </p:nvPr>
        </p:nvSpPr>
        <p:spPr/>
        <p:txBody>
          <a:bodyPr/>
          <a:lstStyle/>
          <a:p>
            <a:r>
              <a:rPr lang="en-US" dirty="0"/>
              <a:t>Degrowth</a:t>
            </a:r>
          </a:p>
        </p:txBody>
      </p:sp>
      <p:sp>
        <p:nvSpPr>
          <p:cNvPr id="3" name="Content Placeholder 2">
            <a:extLst>
              <a:ext uri="{FF2B5EF4-FFF2-40B4-BE49-F238E27FC236}">
                <a16:creationId xmlns:a16="http://schemas.microsoft.com/office/drawing/2014/main" id="{109592CF-5974-B34F-F9B0-BCE7A7A4DF86}"/>
              </a:ext>
            </a:extLst>
          </p:cNvPr>
          <p:cNvSpPr>
            <a:spLocks noGrp="1"/>
          </p:cNvSpPr>
          <p:nvPr>
            <p:ph idx="1"/>
          </p:nvPr>
        </p:nvSpPr>
        <p:spPr/>
        <p:txBody>
          <a:bodyPr>
            <a:normAutofit/>
          </a:bodyPr>
          <a:lstStyle/>
          <a:p>
            <a:r>
              <a:rPr lang="en-US" sz="3000" dirty="0"/>
              <a:t>What is degrowth and how can it be achieved? </a:t>
            </a:r>
          </a:p>
        </p:txBody>
      </p:sp>
    </p:spTree>
    <p:extLst>
      <p:ext uri="{BB962C8B-B14F-4D97-AF65-F5344CB8AC3E}">
        <p14:creationId xmlns:p14="http://schemas.microsoft.com/office/powerpoint/2010/main" val="279902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8520-13BC-23E8-59CF-2597E2C103FB}"/>
              </a:ext>
            </a:extLst>
          </p:cNvPr>
          <p:cNvSpPr>
            <a:spLocks noGrp="1"/>
          </p:cNvSpPr>
          <p:nvPr>
            <p:ph type="title"/>
          </p:nvPr>
        </p:nvSpPr>
        <p:spPr/>
        <p:txBody>
          <a:bodyPr/>
          <a:lstStyle/>
          <a:p>
            <a:r>
              <a:rPr lang="en-US" dirty="0"/>
              <a:t>What is Degrowth? </a:t>
            </a:r>
          </a:p>
        </p:txBody>
      </p:sp>
      <p:sp>
        <p:nvSpPr>
          <p:cNvPr id="3" name="Content Placeholder 2">
            <a:extLst>
              <a:ext uri="{FF2B5EF4-FFF2-40B4-BE49-F238E27FC236}">
                <a16:creationId xmlns:a16="http://schemas.microsoft.com/office/drawing/2014/main" id="{91745FE2-9E9C-6DCA-4CDC-5BFAFE210496}"/>
              </a:ext>
            </a:extLst>
          </p:cNvPr>
          <p:cNvSpPr>
            <a:spLocks noGrp="1"/>
          </p:cNvSpPr>
          <p:nvPr>
            <p:ph idx="1"/>
          </p:nvPr>
        </p:nvSpPr>
        <p:spPr/>
        <p:txBody>
          <a:bodyPr>
            <a:normAutofit lnSpcReduction="10000"/>
          </a:bodyPr>
          <a:lstStyle/>
          <a:p>
            <a:r>
              <a:rPr lang="en-US" dirty="0"/>
              <a:t>The planned and democratic reduction of production and consumption as a solution to the social and ecological crises (Fitzpatrick, </a:t>
            </a:r>
            <a:r>
              <a:rPr lang="en-US" dirty="0" err="1"/>
              <a:t>Parrique</a:t>
            </a:r>
            <a:r>
              <a:rPr lang="en-US" dirty="0"/>
              <a:t>, Cosme, 2022). </a:t>
            </a:r>
          </a:p>
          <a:p>
            <a:r>
              <a:rPr lang="en-US" dirty="0"/>
              <a:t>Sustainable degrowth is an equitable downscaling of production and consumption that increases human well-being and enhances ecological conditions at the local and global level, in the short and long term (Schmelzer, Vetter, </a:t>
            </a:r>
            <a:r>
              <a:rPr lang="en-US" dirty="0" err="1"/>
              <a:t>Vansinjan</a:t>
            </a:r>
            <a:r>
              <a:rPr lang="en-US" dirty="0"/>
              <a:t>, 2022).</a:t>
            </a:r>
          </a:p>
          <a:p>
            <a:r>
              <a:rPr lang="en-US" dirty="0"/>
              <a:t>Degrowth challenges the hegemony of growth and calls for a democratically led redistributive downscaling of production and consumption in industrialized countries as a means to achieve environmentally sustainability, social justice and well-being (Schmelzer, Vetter, </a:t>
            </a:r>
            <a:r>
              <a:rPr lang="en-US" dirty="0" err="1"/>
              <a:t>Vansinjan</a:t>
            </a:r>
            <a:r>
              <a:rPr lang="en-US" dirty="0"/>
              <a:t>, 2022).</a:t>
            </a:r>
          </a:p>
          <a:p>
            <a:r>
              <a:rPr lang="en-US" dirty="0"/>
              <a:t>Sustainable degrowth is a multi-faceted political project that aspires to mobilize support for a change of direction, at the macro-level of economic and political institutions and at the micro-level of personal values and aspirations. Income and material comfort is to be reduced for many along the way, but the goal is that this is not experienced as welfare loss (Schmelzer, Vetter, </a:t>
            </a:r>
            <a:r>
              <a:rPr lang="en-US" dirty="0" err="1"/>
              <a:t>Vansinjan</a:t>
            </a:r>
            <a:r>
              <a:rPr lang="en-US" dirty="0"/>
              <a:t>, 2022).</a:t>
            </a:r>
          </a:p>
        </p:txBody>
      </p:sp>
    </p:spTree>
    <p:extLst>
      <p:ext uri="{BB962C8B-B14F-4D97-AF65-F5344CB8AC3E}">
        <p14:creationId xmlns:p14="http://schemas.microsoft.com/office/powerpoint/2010/main" val="295655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D10E-802F-4433-0F1B-44B40226A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807F8-BA53-8BBA-859D-4DC989CAFE79}"/>
              </a:ext>
            </a:extLst>
          </p:cNvPr>
          <p:cNvSpPr>
            <a:spLocks noGrp="1"/>
          </p:cNvSpPr>
          <p:nvPr>
            <p:ph type="title"/>
          </p:nvPr>
        </p:nvSpPr>
        <p:spPr/>
        <p:txBody>
          <a:bodyPr/>
          <a:lstStyle/>
          <a:p>
            <a:r>
              <a:rPr lang="en-US" dirty="0"/>
              <a:t>What is Degrowth? </a:t>
            </a:r>
          </a:p>
        </p:txBody>
      </p:sp>
      <p:sp>
        <p:nvSpPr>
          <p:cNvPr id="3" name="Content Placeholder 2">
            <a:extLst>
              <a:ext uri="{FF2B5EF4-FFF2-40B4-BE49-F238E27FC236}">
                <a16:creationId xmlns:a16="http://schemas.microsoft.com/office/drawing/2014/main" id="{A4CB5973-E525-AD08-728B-676C01250CE9}"/>
              </a:ext>
            </a:extLst>
          </p:cNvPr>
          <p:cNvSpPr>
            <a:spLocks noGrp="1"/>
          </p:cNvSpPr>
          <p:nvPr>
            <p:ph idx="1"/>
          </p:nvPr>
        </p:nvSpPr>
        <p:spPr/>
        <p:txBody>
          <a:bodyPr>
            <a:normAutofit/>
          </a:bodyPr>
          <a:lstStyle/>
          <a:p>
            <a:r>
              <a:rPr lang="en-US" dirty="0"/>
              <a:t>Degrowth proposes as an alternative a radically democratic reorganization of the political and economic structures of industrialized societies, aiming at drastic reductions in resource and energy throughput while furthering a good life for all…Degrowth requires fundamental changes in everyday social practices as well as a profound cultural, social and economic transformation that overcomes the capitalist mode of production (Schmelzer, Vetter, </a:t>
            </a:r>
            <a:r>
              <a:rPr lang="en-US" dirty="0" err="1"/>
              <a:t>Vansinjan</a:t>
            </a:r>
            <a:r>
              <a:rPr lang="en-US" dirty="0"/>
              <a:t>, 2022).</a:t>
            </a:r>
          </a:p>
        </p:txBody>
      </p:sp>
    </p:spTree>
    <p:extLst>
      <p:ext uri="{BB962C8B-B14F-4D97-AF65-F5344CB8AC3E}">
        <p14:creationId xmlns:p14="http://schemas.microsoft.com/office/powerpoint/2010/main" val="201566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029E5-48FA-1137-5494-FD46F8F03EF9}"/>
              </a:ext>
            </a:extLst>
          </p:cNvPr>
          <p:cNvSpPr>
            <a:spLocks noGrp="1"/>
          </p:cNvSpPr>
          <p:nvPr>
            <p:ph type="title"/>
          </p:nvPr>
        </p:nvSpPr>
        <p:spPr/>
        <p:txBody>
          <a:bodyPr/>
          <a:lstStyle/>
          <a:p>
            <a:r>
              <a:rPr lang="en-US" dirty="0"/>
              <a:t>Degrowth Visions </a:t>
            </a:r>
            <a:r>
              <a:rPr lang="en-US" sz="1000" dirty="0"/>
              <a:t>(Schmelzer, Vetter, </a:t>
            </a:r>
            <a:r>
              <a:rPr lang="en-US" sz="1000" dirty="0" err="1"/>
              <a:t>Vansinjan</a:t>
            </a:r>
            <a:r>
              <a:rPr lang="en-US" sz="1000" dirty="0"/>
              <a:t>, 2022)</a:t>
            </a:r>
          </a:p>
        </p:txBody>
      </p:sp>
      <p:sp>
        <p:nvSpPr>
          <p:cNvPr id="5" name="Content Placeholder 4">
            <a:extLst>
              <a:ext uri="{FF2B5EF4-FFF2-40B4-BE49-F238E27FC236}">
                <a16:creationId xmlns:a16="http://schemas.microsoft.com/office/drawing/2014/main" id="{1FB7E49A-99C5-3195-2114-D02D74628B81}"/>
              </a:ext>
            </a:extLst>
          </p:cNvPr>
          <p:cNvSpPr>
            <a:spLocks noGrp="1"/>
          </p:cNvSpPr>
          <p:nvPr>
            <p:ph idx="1"/>
          </p:nvPr>
        </p:nvSpPr>
        <p:spPr/>
        <p:txBody>
          <a:bodyPr/>
          <a:lstStyle/>
          <a:p>
            <a:r>
              <a:rPr lang="en-US" dirty="0"/>
              <a:t>Common Degrowth Principles</a:t>
            </a:r>
          </a:p>
          <a:p>
            <a:pPr lvl="1"/>
            <a:r>
              <a:rPr lang="en-US" dirty="0"/>
              <a:t>Enables global ecological justice </a:t>
            </a:r>
          </a:p>
          <a:p>
            <a:pPr lvl="1"/>
            <a:r>
              <a:rPr lang="en-US" dirty="0"/>
              <a:t>Strengthen social justice and collective self-determination</a:t>
            </a:r>
          </a:p>
          <a:p>
            <a:pPr lvl="1"/>
            <a:r>
              <a:rPr lang="en-US" dirty="0"/>
              <a:t>Redesigns its institutions and infrastructure so they are not dependent on growth and continuous expansion</a:t>
            </a:r>
          </a:p>
        </p:txBody>
      </p:sp>
    </p:spTree>
    <p:extLst>
      <p:ext uri="{BB962C8B-B14F-4D97-AF65-F5344CB8AC3E}">
        <p14:creationId xmlns:p14="http://schemas.microsoft.com/office/powerpoint/2010/main" val="294366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AB53-0C19-2C32-ABBE-48A83380BF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C86366-A5C8-DF8F-B083-33CCEA23C9D6}"/>
              </a:ext>
            </a:extLst>
          </p:cNvPr>
          <p:cNvSpPr>
            <a:spLocks noGrp="1"/>
          </p:cNvSpPr>
          <p:nvPr>
            <p:ph type="title"/>
          </p:nvPr>
        </p:nvSpPr>
        <p:spPr/>
        <p:txBody>
          <a:bodyPr/>
          <a:lstStyle/>
          <a:p>
            <a:r>
              <a:rPr lang="en-US" dirty="0"/>
              <a:t>Pathways to Degrowth </a:t>
            </a:r>
            <a:r>
              <a:rPr lang="en-US" sz="1000" dirty="0"/>
              <a:t>(Schmelzer, Vetter, </a:t>
            </a:r>
            <a:r>
              <a:rPr lang="en-US" sz="1000" dirty="0" err="1"/>
              <a:t>Vansinjan</a:t>
            </a:r>
            <a:r>
              <a:rPr lang="en-US" sz="1000" dirty="0"/>
              <a:t>, 2022)</a:t>
            </a:r>
          </a:p>
        </p:txBody>
      </p:sp>
      <p:sp>
        <p:nvSpPr>
          <p:cNvPr id="5" name="Content Placeholder 4">
            <a:extLst>
              <a:ext uri="{FF2B5EF4-FFF2-40B4-BE49-F238E27FC236}">
                <a16:creationId xmlns:a16="http://schemas.microsoft.com/office/drawing/2014/main" id="{254363AB-E64C-E679-9C03-C51F8CD9E932}"/>
              </a:ext>
            </a:extLst>
          </p:cNvPr>
          <p:cNvSpPr>
            <a:spLocks noGrp="1"/>
          </p:cNvSpPr>
          <p:nvPr>
            <p:ph idx="1"/>
          </p:nvPr>
        </p:nvSpPr>
        <p:spPr/>
        <p:txBody>
          <a:bodyPr/>
          <a:lstStyle/>
          <a:p>
            <a:r>
              <a:rPr lang="en-US" dirty="0"/>
              <a:t>Six possible pathways to degrowth</a:t>
            </a:r>
          </a:p>
          <a:p>
            <a:pPr lvl="1"/>
            <a:r>
              <a:rPr lang="en-US" dirty="0"/>
              <a:t>Democratic economy, expand commons, solidarity-based economy</a:t>
            </a:r>
          </a:p>
          <a:p>
            <a:pPr lvl="1"/>
            <a:r>
              <a:rPr lang="en-US" dirty="0"/>
              <a:t>Social security, redistribute wealth, caps on wealth</a:t>
            </a:r>
          </a:p>
          <a:p>
            <a:pPr lvl="1"/>
            <a:r>
              <a:rPr lang="en-US" dirty="0"/>
              <a:t>Convivial democratic technology</a:t>
            </a:r>
          </a:p>
          <a:p>
            <a:pPr lvl="1"/>
            <a:r>
              <a:rPr lang="en-US" dirty="0"/>
              <a:t>Redistribution and reevaluation of </a:t>
            </a:r>
            <a:r>
              <a:rPr lang="en-US" dirty="0" err="1"/>
              <a:t>labour</a:t>
            </a:r>
            <a:endParaRPr lang="en-US" dirty="0"/>
          </a:p>
          <a:p>
            <a:pPr lvl="1"/>
            <a:r>
              <a:rPr lang="en-US" dirty="0"/>
              <a:t>Equitable dismantling and reconstruction of production</a:t>
            </a:r>
          </a:p>
          <a:p>
            <a:pPr lvl="1"/>
            <a:r>
              <a:rPr lang="en-US" dirty="0"/>
              <a:t>International solidarity</a:t>
            </a:r>
          </a:p>
        </p:txBody>
      </p:sp>
    </p:spTree>
    <p:extLst>
      <p:ext uri="{BB962C8B-B14F-4D97-AF65-F5344CB8AC3E}">
        <p14:creationId xmlns:p14="http://schemas.microsoft.com/office/powerpoint/2010/main" val="292828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6EE-89E2-B6A0-2727-434C4F3C283F}"/>
              </a:ext>
            </a:extLst>
          </p:cNvPr>
          <p:cNvSpPr>
            <a:spLocks noGrp="1"/>
          </p:cNvSpPr>
          <p:nvPr>
            <p:ph type="title"/>
          </p:nvPr>
        </p:nvSpPr>
        <p:spPr/>
        <p:txBody>
          <a:bodyPr/>
          <a:lstStyle/>
          <a:p>
            <a:r>
              <a:rPr lang="en-US" dirty="0"/>
              <a:t>Diverse Economies</a:t>
            </a:r>
          </a:p>
        </p:txBody>
      </p:sp>
      <p:sp>
        <p:nvSpPr>
          <p:cNvPr id="3" name="Content Placeholder 2">
            <a:extLst>
              <a:ext uri="{FF2B5EF4-FFF2-40B4-BE49-F238E27FC236}">
                <a16:creationId xmlns:a16="http://schemas.microsoft.com/office/drawing/2014/main" id="{13789679-4B6B-89B1-1A61-FB8ABC89BCBC}"/>
              </a:ext>
            </a:extLst>
          </p:cNvPr>
          <p:cNvSpPr>
            <a:spLocks noGrp="1"/>
          </p:cNvSpPr>
          <p:nvPr>
            <p:ph idx="1"/>
          </p:nvPr>
        </p:nvSpPr>
        <p:spPr/>
        <p:txBody>
          <a:bodyPr/>
          <a:lstStyle/>
          <a:p>
            <a:r>
              <a:rPr lang="en-US" sz="3000" dirty="0"/>
              <a:t>What is a Diverse Economy? </a:t>
            </a:r>
          </a:p>
          <a:p>
            <a:endParaRPr lang="en-US" dirty="0"/>
          </a:p>
        </p:txBody>
      </p:sp>
    </p:spTree>
    <p:extLst>
      <p:ext uri="{BB962C8B-B14F-4D97-AF65-F5344CB8AC3E}">
        <p14:creationId xmlns:p14="http://schemas.microsoft.com/office/powerpoint/2010/main" val="146570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A8D4-8EAE-9F8C-17B4-AE77EAF67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3AAE8-E78E-1736-BF21-1876F5FB9A77}"/>
              </a:ext>
            </a:extLst>
          </p:cNvPr>
          <p:cNvSpPr>
            <a:spLocks noGrp="1"/>
          </p:cNvSpPr>
          <p:nvPr>
            <p:ph type="title"/>
          </p:nvPr>
        </p:nvSpPr>
        <p:spPr/>
        <p:txBody>
          <a:bodyPr/>
          <a:lstStyle/>
          <a:p>
            <a:r>
              <a:rPr lang="en-US" dirty="0"/>
              <a:t>Ten Most Frequently Mentioned Objectives of Degrowth</a:t>
            </a:r>
          </a:p>
        </p:txBody>
      </p:sp>
      <p:sp>
        <p:nvSpPr>
          <p:cNvPr id="3" name="Content Placeholder 2">
            <a:extLst>
              <a:ext uri="{FF2B5EF4-FFF2-40B4-BE49-F238E27FC236}">
                <a16:creationId xmlns:a16="http://schemas.microsoft.com/office/drawing/2014/main" id="{C00735E3-EE0E-E6E9-F505-DA082BB580AB}"/>
              </a:ext>
            </a:extLst>
          </p:cNvPr>
          <p:cNvSpPr>
            <a:spLocks noGrp="1"/>
          </p:cNvSpPr>
          <p:nvPr>
            <p:ph idx="1"/>
          </p:nvPr>
        </p:nvSpPr>
        <p:spPr/>
        <p:txBody>
          <a:bodyPr>
            <a:normAutofit/>
          </a:bodyPr>
          <a:lstStyle/>
          <a:p>
            <a:pPr marL="201168" lvl="1" indent="0">
              <a:buNone/>
            </a:pPr>
            <a:r>
              <a:rPr lang="en-US" dirty="0"/>
              <a:t>1 – Reduce time in paid </a:t>
            </a:r>
            <a:r>
              <a:rPr lang="en-US" dirty="0" err="1"/>
              <a:t>labour</a:t>
            </a:r>
            <a:endParaRPr lang="en-US" dirty="0"/>
          </a:p>
          <a:p>
            <a:pPr marL="201168" lvl="1" indent="0">
              <a:buNone/>
            </a:pPr>
            <a:r>
              <a:rPr lang="en-US" dirty="0"/>
              <a:t>2 – Redistribute income, </a:t>
            </a:r>
            <a:r>
              <a:rPr lang="en-US" dirty="0" err="1"/>
              <a:t>labour</a:t>
            </a:r>
            <a:r>
              <a:rPr lang="en-US" dirty="0"/>
              <a:t>, knowledge, land, etc. within and between countries. </a:t>
            </a:r>
          </a:p>
          <a:p>
            <a:pPr marL="201168" lvl="1" indent="0">
              <a:buNone/>
            </a:pPr>
            <a:r>
              <a:rPr lang="en-US" dirty="0"/>
              <a:t>3 – </a:t>
            </a:r>
            <a:r>
              <a:rPr lang="en-US" dirty="0" err="1"/>
              <a:t>Decommodify</a:t>
            </a:r>
            <a:r>
              <a:rPr lang="en-US" dirty="0"/>
              <a:t> human needs</a:t>
            </a:r>
          </a:p>
          <a:p>
            <a:pPr marL="201168" lvl="1" indent="0">
              <a:buNone/>
            </a:pPr>
            <a:r>
              <a:rPr lang="en-US" dirty="0"/>
              <a:t>4 – Decentralize decision making </a:t>
            </a:r>
          </a:p>
          <a:p>
            <a:pPr marL="201168" lvl="1" indent="0">
              <a:buNone/>
            </a:pPr>
            <a:r>
              <a:rPr lang="en-US" dirty="0"/>
              <a:t>5 – Promote shared housing</a:t>
            </a:r>
          </a:p>
          <a:p>
            <a:pPr marL="201168" lvl="1" indent="0">
              <a:buNone/>
            </a:pPr>
            <a:r>
              <a:rPr lang="en-US" dirty="0"/>
              <a:t>6 – Support non-speculative exchange systems</a:t>
            </a:r>
          </a:p>
          <a:p>
            <a:pPr marL="201168" lvl="1" indent="0">
              <a:buNone/>
            </a:pPr>
            <a:r>
              <a:rPr lang="en-US" dirty="0"/>
              <a:t>7 – Prioritize small self-sufficient communities</a:t>
            </a:r>
          </a:p>
          <a:p>
            <a:pPr marL="201168" lvl="1" indent="0">
              <a:buNone/>
            </a:pPr>
            <a:r>
              <a:rPr lang="en-US" dirty="0"/>
              <a:t>8 – Create culture of sufficiency and self-limits</a:t>
            </a:r>
          </a:p>
          <a:p>
            <a:pPr marL="201168" lvl="1" indent="0">
              <a:buNone/>
            </a:pPr>
            <a:r>
              <a:rPr lang="en-US" dirty="0"/>
              <a:t>9 – Re-localize activities</a:t>
            </a:r>
          </a:p>
          <a:p>
            <a:pPr marL="201168" lvl="1" indent="0">
              <a:buNone/>
            </a:pPr>
            <a:r>
              <a:rPr lang="en-US" dirty="0"/>
              <a:t>10 – Defend and reclaim the commons</a:t>
            </a:r>
          </a:p>
          <a:p>
            <a:pPr marL="201168" lvl="1" indent="0">
              <a:buNone/>
            </a:pPr>
            <a:endParaRPr lang="en-US" dirty="0"/>
          </a:p>
          <a:p>
            <a:pPr marL="201168" lvl="1" indent="0">
              <a:buNone/>
            </a:pPr>
            <a:endParaRPr lang="en-US" dirty="0"/>
          </a:p>
          <a:p>
            <a:pPr marL="201168"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8104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6BF1-67E4-BF37-5A99-317775F28B2A}"/>
              </a:ext>
            </a:extLst>
          </p:cNvPr>
          <p:cNvSpPr>
            <a:spLocks noGrp="1"/>
          </p:cNvSpPr>
          <p:nvPr>
            <p:ph type="title"/>
          </p:nvPr>
        </p:nvSpPr>
        <p:spPr/>
        <p:txBody>
          <a:bodyPr/>
          <a:lstStyle/>
          <a:p>
            <a:r>
              <a:rPr lang="en-US" dirty="0"/>
              <a:t>Alternatives to Capitalism</a:t>
            </a:r>
          </a:p>
        </p:txBody>
      </p:sp>
      <p:sp>
        <p:nvSpPr>
          <p:cNvPr id="3" name="Content Placeholder 2">
            <a:extLst>
              <a:ext uri="{FF2B5EF4-FFF2-40B4-BE49-F238E27FC236}">
                <a16:creationId xmlns:a16="http://schemas.microsoft.com/office/drawing/2014/main" id="{85555312-195D-F484-6E4A-FBA1CDB79E50}"/>
              </a:ext>
            </a:extLst>
          </p:cNvPr>
          <p:cNvSpPr>
            <a:spLocks noGrp="1"/>
          </p:cNvSpPr>
          <p:nvPr>
            <p:ph idx="1"/>
          </p:nvPr>
        </p:nvSpPr>
        <p:spPr/>
        <p:txBody>
          <a:bodyPr>
            <a:normAutofit/>
          </a:bodyPr>
          <a:lstStyle/>
          <a:p>
            <a:r>
              <a:rPr lang="en-US" sz="3000" dirty="0"/>
              <a:t>What alternatives exist to capitalism? </a:t>
            </a:r>
          </a:p>
          <a:p>
            <a:r>
              <a:rPr lang="en-US" sz="3000" dirty="0"/>
              <a:t>What are ways of transcending capitalism? </a:t>
            </a:r>
          </a:p>
        </p:txBody>
      </p:sp>
    </p:spTree>
    <p:extLst>
      <p:ext uri="{BB962C8B-B14F-4D97-AF65-F5344CB8AC3E}">
        <p14:creationId xmlns:p14="http://schemas.microsoft.com/office/powerpoint/2010/main" val="149740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B396-875B-BEE5-E771-D9B6DFA684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C9B83F-704F-0513-238C-B06BC835DF2D}"/>
              </a:ext>
            </a:extLst>
          </p:cNvPr>
          <p:cNvSpPr>
            <a:spLocks noGrp="1"/>
          </p:cNvSpPr>
          <p:nvPr>
            <p:ph type="title"/>
          </p:nvPr>
        </p:nvSpPr>
        <p:spPr/>
        <p:txBody>
          <a:bodyPr/>
          <a:lstStyle/>
          <a:p>
            <a:r>
              <a:rPr lang="en-US" dirty="0"/>
              <a:t>Making Degrowth Real </a:t>
            </a:r>
            <a:r>
              <a:rPr lang="en-US" sz="1000" dirty="0"/>
              <a:t>(Schmelzer, Vetter, </a:t>
            </a:r>
            <a:r>
              <a:rPr lang="en-US" sz="1000" dirty="0" err="1"/>
              <a:t>Vansinjan</a:t>
            </a:r>
            <a:r>
              <a:rPr lang="en-US" sz="1000" dirty="0"/>
              <a:t>, 2022)</a:t>
            </a:r>
          </a:p>
        </p:txBody>
      </p:sp>
      <p:sp>
        <p:nvSpPr>
          <p:cNvPr id="5" name="Content Placeholder 4">
            <a:extLst>
              <a:ext uri="{FF2B5EF4-FFF2-40B4-BE49-F238E27FC236}">
                <a16:creationId xmlns:a16="http://schemas.microsoft.com/office/drawing/2014/main" id="{D372856B-6B97-FB14-92A6-AA1983EFB9CA}"/>
              </a:ext>
            </a:extLst>
          </p:cNvPr>
          <p:cNvSpPr>
            <a:spLocks noGrp="1"/>
          </p:cNvSpPr>
          <p:nvPr>
            <p:ph idx="1"/>
          </p:nvPr>
        </p:nvSpPr>
        <p:spPr/>
        <p:txBody>
          <a:bodyPr/>
          <a:lstStyle/>
          <a:p>
            <a:r>
              <a:rPr lang="en-US" dirty="0"/>
              <a:t>Real Ways to Implement Degrowth</a:t>
            </a:r>
          </a:p>
          <a:p>
            <a:pPr lvl="1"/>
            <a:r>
              <a:rPr lang="en-US" dirty="0" err="1"/>
              <a:t>Nowtopias</a:t>
            </a:r>
            <a:endParaRPr lang="en-US" dirty="0"/>
          </a:p>
          <a:p>
            <a:pPr lvl="1"/>
            <a:r>
              <a:rPr lang="en-US" dirty="0"/>
              <a:t>Non-reformist reforms (change institutions) </a:t>
            </a:r>
          </a:p>
          <a:p>
            <a:pPr lvl="1"/>
            <a:r>
              <a:rPr lang="en-US" dirty="0"/>
              <a:t>Counter-hegemony (build a counter movement)</a:t>
            </a:r>
          </a:p>
          <a:p>
            <a:pPr lvl="1"/>
            <a:r>
              <a:rPr lang="en-US" dirty="0"/>
              <a:t>Confronting crises (by design or disaster?)</a:t>
            </a:r>
          </a:p>
          <a:p>
            <a:pPr lvl="1"/>
            <a:endParaRPr lang="en-US" dirty="0"/>
          </a:p>
          <a:p>
            <a:pPr lvl="1"/>
            <a:endParaRPr lang="en-US" dirty="0"/>
          </a:p>
        </p:txBody>
      </p:sp>
    </p:spTree>
    <p:extLst>
      <p:ext uri="{BB962C8B-B14F-4D97-AF65-F5344CB8AC3E}">
        <p14:creationId xmlns:p14="http://schemas.microsoft.com/office/powerpoint/2010/main" val="124290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CDE4FE-AC62-5298-5322-9067C4EDCC5B}"/>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a:t>Overview of Ways to Transition out of Capitalism</a:t>
            </a:r>
          </a:p>
        </p:txBody>
      </p:sp>
      <p:graphicFrame>
        <p:nvGraphicFramePr>
          <p:cNvPr id="18" name="Content Placeholder 2">
            <a:extLst>
              <a:ext uri="{FF2B5EF4-FFF2-40B4-BE49-F238E27FC236}">
                <a16:creationId xmlns:a16="http://schemas.microsoft.com/office/drawing/2014/main" id="{F4EBE595-D8E6-1C13-90CD-2B1B5D1D4659}"/>
              </a:ext>
            </a:extLst>
          </p:cNvPr>
          <p:cNvGraphicFramePr>
            <a:graphicFrameLocks noGrp="1"/>
          </p:cNvGraphicFramePr>
          <p:nvPr>
            <p:ph idx="4294967295"/>
            <p:extLst>
              <p:ext uri="{D42A27DB-BD31-4B8C-83A1-F6EECF244321}">
                <p14:modId xmlns:p14="http://schemas.microsoft.com/office/powerpoint/2010/main" val="299184327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4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AFF6-4D55-EAB5-9FE6-3082E0D0790C}"/>
              </a:ext>
            </a:extLst>
          </p:cNvPr>
          <p:cNvSpPr>
            <a:spLocks noGrp="1"/>
          </p:cNvSpPr>
          <p:nvPr>
            <p:ph type="title"/>
          </p:nvPr>
        </p:nvSpPr>
        <p:spPr>
          <a:xfrm>
            <a:off x="1097280" y="286603"/>
            <a:ext cx="10058400" cy="1450757"/>
          </a:xfrm>
        </p:spPr>
        <p:txBody>
          <a:bodyPr>
            <a:normAutofit/>
          </a:bodyPr>
          <a:lstStyle/>
          <a:p>
            <a:r>
              <a:rPr lang="en-US" dirty="0"/>
              <a:t>Things to Consider</a:t>
            </a:r>
          </a:p>
        </p:txBody>
      </p:sp>
      <p:graphicFrame>
        <p:nvGraphicFramePr>
          <p:cNvPr id="17" name="Content Placeholder 2">
            <a:extLst>
              <a:ext uri="{FF2B5EF4-FFF2-40B4-BE49-F238E27FC236}">
                <a16:creationId xmlns:a16="http://schemas.microsoft.com/office/drawing/2014/main" id="{6FBCD511-BC51-E419-BAFA-9790E1341D31}"/>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45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a:t>Gibson Graham – Take back the Economy </a:t>
            </a:r>
            <a:r>
              <a:rPr lang="en-US" sz="1200" i="1"/>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32F1-382B-FCDF-A478-B45DCA9FD653}"/>
              </a:ext>
            </a:extLst>
          </p:cNvPr>
          <p:cNvSpPr>
            <a:spLocks noGrp="1"/>
          </p:cNvSpPr>
          <p:nvPr>
            <p:ph type="title"/>
          </p:nvPr>
        </p:nvSpPr>
        <p:spPr/>
        <p:txBody>
          <a:bodyPr/>
          <a:lstStyle/>
          <a:p>
            <a:r>
              <a:rPr lang="en-US" dirty="0"/>
              <a:t>Social Economy</a:t>
            </a:r>
          </a:p>
        </p:txBody>
      </p:sp>
      <p:sp>
        <p:nvSpPr>
          <p:cNvPr id="3" name="Content Placeholder 2">
            <a:extLst>
              <a:ext uri="{FF2B5EF4-FFF2-40B4-BE49-F238E27FC236}">
                <a16:creationId xmlns:a16="http://schemas.microsoft.com/office/drawing/2014/main" id="{AC42B899-D59E-F341-7800-DC4A02BB21D8}"/>
              </a:ext>
            </a:extLst>
          </p:cNvPr>
          <p:cNvSpPr>
            <a:spLocks noGrp="1"/>
          </p:cNvSpPr>
          <p:nvPr>
            <p:ph idx="1"/>
          </p:nvPr>
        </p:nvSpPr>
        <p:spPr/>
        <p:txBody>
          <a:bodyPr>
            <a:normAutofit/>
          </a:bodyPr>
          <a:lstStyle/>
          <a:p>
            <a:r>
              <a:rPr lang="en-US" sz="3000" dirty="0"/>
              <a:t>What is a (the) social economy?</a:t>
            </a:r>
          </a:p>
        </p:txBody>
      </p:sp>
    </p:spTree>
    <p:extLst>
      <p:ext uri="{BB962C8B-B14F-4D97-AF65-F5344CB8AC3E}">
        <p14:creationId xmlns:p14="http://schemas.microsoft.com/office/powerpoint/2010/main" val="293515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4" descr="A close up of a piece of paper&#10;&#10;Description generated with high confidence">
            <a:extLst>
              <a:ext uri="{FF2B5EF4-FFF2-40B4-BE49-F238E27FC236}">
                <a16:creationId xmlns:a16="http://schemas.microsoft.com/office/drawing/2014/main" id="{A2EACBE3-38AF-2694-BE20-AE58085C001A}"/>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292798" y="640080"/>
            <a:ext cx="4958068" cy="5577840"/>
          </a:xfrm>
          <a:prstGeom prst="rect">
            <a:avLst/>
          </a:prstGeom>
          <a:solidFill>
            <a:srgbClr val="FFFFFF">
              <a:alpha val="0"/>
            </a:srgbClr>
          </a:solidFill>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Three Systems of an Economy – John Pierce </a:t>
            </a:r>
            <a:br>
              <a:rPr lang="en-US" sz="2400">
                <a:solidFill>
                  <a:srgbClr val="FFFFFF"/>
                </a:solidFill>
              </a:rPr>
            </a:br>
            <a:r>
              <a:rPr lang="en-US" sz="2400">
                <a:solidFill>
                  <a:srgbClr val="FFFFFF"/>
                </a:solidFill>
              </a:rPr>
              <a:t>Pearce, J. (2009) Social Economy: Engaging as a Third System, In Amin, A. The Social Economy; International Perspectives on Economic Solidarity, p. 26.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6474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0AF4-E1AD-6794-C8A6-7AFBA740DD59}"/>
              </a:ext>
            </a:extLst>
          </p:cNvPr>
          <p:cNvSpPr>
            <a:spLocks noGrp="1"/>
          </p:cNvSpPr>
          <p:nvPr>
            <p:ph type="title"/>
          </p:nvPr>
        </p:nvSpPr>
        <p:spPr/>
        <p:txBody>
          <a:bodyPr/>
          <a:lstStyle/>
          <a:p>
            <a:r>
              <a:rPr lang="en-US" dirty="0"/>
              <a:t>Planetary Limits</a:t>
            </a:r>
          </a:p>
        </p:txBody>
      </p:sp>
      <p:sp>
        <p:nvSpPr>
          <p:cNvPr id="3" name="Content Placeholder 2">
            <a:extLst>
              <a:ext uri="{FF2B5EF4-FFF2-40B4-BE49-F238E27FC236}">
                <a16:creationId xmlns:a16="http://schemas.microsoft.com/office/drawing/2014/main" id="{BB5FBC3B-AF0F-1467-A044-EBE9F2FE32E9}"/>
              </a:ext>
            </a:extLst>
          </p:cNvPr>
          <p:cNvSpPr>
            <a:spLocks noGrp="1"/>
          </p:cNvSpPr>
          <p:nvPr>
            <p:ph idx="1"/>
          </p:nvPr>
        </p:nvSpPr>
        <p:spPr/>
        <p:txBody>
          <a:bodyPr>
            <a:normAutofit/>
          </a:bodyPr>
          <a:lstStyle/>
          <a:p>
            <a:r>
              <a:rPr lang="en-US" sz="3000" dirty="0"/>
              <a:t>What are the planetary limits, and which have we currently surpassed?</a:t>
            </a:r>
          </a:p>
          <a:p>
            <a:endParaRPr lang="en-US" sz="3000" dirty="0"/>
          </a:p>
          <a:p>
            <a:r>
              <a:rPr lang="en-US" sz="3000" dirty="0"/>
              <a:t>Bonus – what is a tipping point?</a:t>
            </a:r>
          </a:p>
        </p:txBody>
      </p:sp>
    </p:spTree>
    <p:extLst>
      <p:ext uri="{BB962C8B-B14F-4D97-AF65-F5344CB8AC3E}">
        <p14:creationId xmlns:p14="http://schemas.microsoft.com/office/powerpoint/2010/main" val="76701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3AE0E-FC3E-1EA0-2FAE-0B61468A02DD}"/>
              </a:ext>
            </a:extLst>
          </p:cNvPr>
          <p:cNvSpPr txBox="1"/>
          <p:nvPr/>
        </p:nvSpPr>
        <p:spPr>
          <a:xfrm>
            <a:off x="9563725" y="5606321"/>
            <a:ext cx="1094282" cy="369332"/>
          </a:xfrm>
          <a:prstGeom prst="rect">
            <a:avLst/>
          </a:prstGeom>
          <a:noFill/>
        </p:spPr>
        <p:txBody>
          <a:bodyPr wrap="square" rtlCol="0">
            <a:spAutoFit/>
          </a:bodyPr>
          <a:lstStyle/>
          <a:p>
            <a:r>
              <a:rPr lang="en-US" dirty="0">
                <a:hlinkClick r:id="rId2"/>
              </a:rPr>
              <a:t>Source</a:t>
            </a:r>
            <a:endParaRPr lang="en-US" dirty="0"/>
          </a:p>
        </p:txBody>
      </p:sp>
      <p:pic>
        <p:nvPicPr>
          <p:cNvPr id="4" name="Picture 3" descr="A diagram of a global warming&#10;&#10;Description automatically generated">
            <a:extLst>
              <a:ext uri="{FF2B5EF4-FFF2-40B4-BE49-F238E27FC236}">
                <a16:creationId xmlns:a16="http://schemas.microsoft.com/office/drawing/2014/main" id="{C602E489-C0F4-6DD4-879B-B5C5E0582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067" y="0"/>
            <a:ext cx="5919866" cy="6310692"/>
          </a:xfrm>
          <a:prstGeom prst="rect">
            <a:avLst/>
          </a:prstGeom>
        </p:spPr>
      </p:pic>
    </p:spTree>
    <p:extLst>
      <p:ext uri="{BB962C8B-B14F-4D97-AF65-F5344CB8AC3E}">
        <p14:creationId xmlns:p14="http://schemas.microsoft.com/office/powerpoint/2010/main" val="352710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9106-A324-C0CF-9A0F-390BCE6B6C7D}"/>
              </a:ext>
            </a:extLst>
          </p:cNvPr>
          <p:cNvSpPr>
            <a:spLocks noGrp="1"/>
          </p:cNvSpPr>
          <p:nvPr>
            <p:ph type="title"/>
          </p:nvPr>
        </p:nvSpPr>
        <p:spPr/>
        <p:txBody>
          <a:bodyPr/>
          <a:lstStyle/>
          <a:p>
            <a:r>
              <a:rPr lang="en-US" dirty="0"/>
              <a:t>Sustainability</a:t>
            </a:r>
          </a:p>
        </p:txBody>
      </p:sp>
      <p:sp>
        <p:nvSpPr>
          <p:cNvPr id="3" name="Content Placeholder 2">
            <a:extLst>
              <a:ext uri="{FF2B5EF4-FFF2-40B4-BE49-F238E27FC236}">
                <a16:creationId xmlns:a16="http://schemas.microsoft.com/office/drawing/2014/main" id="{300AB717-DA93-8A1C-202E-D3E2EEC0D073}"/>
              </a:ext>
            </a:extLst>
          </p:cNvPr>
          <p:cNvSpPr>
            <a:spLocks noGrp="1"/>
          </p:cNvSpPr>
          <p:nvPr>
            <p:ph idx="1"/>
          </p:nvPr>
        </p:nvSpPr>
        <p:spPr/>
        <p:txBody>
          <a:bodyPr>
            <a:normAutofit/>
          </a:bodyPr>
          <a:lstStyle/>
          <a:p>
            <a:r>
              <a:rPr lang="en-US" sz="3000" dirty="0"/>
              <a:t>What does it mean to be sustainable? </a:t>
            </a:r>
          </a:p>
          <a:p>
            <a:pPr lvl="1"/>
            <a:r>
              <a:rPr lang="en-US" sz="2400" dirty="0"/>
              <a:t>Juxtapose the triple bottom line (PPP), with strong sustainably and the doughnut model of sustainability</a:t>
            </a:r>
          </a:p>
        </p:txBody>
      </p:sp>
    </p:spTree>
    <p:extLst>
      <p:ext uri="{BB962C8B-B14F-4D97-AF65-F5344CB8AC3E}">
        <p14:creationId xmlns:p14="http://schemas.microsoft.com/office/powerpoint/2010/main" val="19512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68580" tIns="34290" rIns="68580" bIns="34290" rtlCol="0" anchor="b">
            <a:noAutofit/>
          </a:bodyPr>
          <a:lstStyle/>
          <a:p>
            <a:r>
              <a:rPr lang="en-US" dirty="0"/>
              <a:t>From Sustainability to Food Sovereignty</a:t>
            </a:r>
            <a:endParaRPr lang="en-US" dirty="0">
              <a:solidFill>
                <a:schemeClr val="tx1">
                  <a:lumMod val="85000"/>
                  <a:lumOff val="15000"/>
                </a:schemeClr>
              </a:solidFill>
            </a:endParaRP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a:xfrm>
            <a:off x="1274790" y="1759975"/>
            <a:ext cx="3703320" cy="736282"/>
          </a:xfrm>
        </p:spPr>
        <p:txBody>
          <a:bodyPr/>
          <a:lstStyle/>
          <a:p>
            <a:r>
              <a:rPr lang="en-US" dirty="0">
                <a:solidFill>
                  <a:schemeClr val="tx1"/>
                </a:solidFill>
              </a:rPr>
              <a:t>Triple Bottom Line</a:t>
            </a:r>
            <a:endParaRPr lang="en-CA" dirty="0">
              <a:solidFill>
                <a:schemeClr val="tx1"/>
              </a:solidFill>
            </a:endParaRPr>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a:xfrm>
            <a:off x="5362232" y="1759975"/>
            <a:ext cx="3703320" cy="736282"/>
          </a:xfrm>
        </p:spPr>
        <p:txBody>
          <a:bodyPr/>
          <a:lstStyle/>
          <a:p>
            <a:r>
              <a:rPr lang="en-US" dirty="0">
                <a:solidFill>
                  <a:schemeClr val="tx1"/>
                </a:solidFill>
              </a:rPr>
              <a:t>Nested Model</a:t>
            </a:r>
            <a:endParaRPr lang="en-CA" dirty="0">
              <a:solidFill>
                <a:schemeClr val="tx1"/>
              </a:solidFill>
            </a:endParaRPr>
          </a:p>
        </p:txBody>
      </p:sp>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208" y="2772103"/>
            <a:ext cx="3371988" cy="3114192"/>
          </a:xfrm>
          <a:prstGeom prst="rect">
            <a:avLst/>
          </a:prstGeom>
        </p:spPr>
      </p:pic>
      <p:pic>
        <p:nvPicPr>
          <p:cNvPr id="4" name="Picture 3" descr="Chart&#10;&#10;Description automatically generated">
            <a:extLst>
              <a:ext uri="{FF2B5EF4-FFF2-40B4-BE49-F238E27FC236}">
                <a16:creationId xmlns:a16="http://schemas.microsoft.com/office/drawing/2014/main" id="{5B02CC1D-AE03-8233-6A81-879211D8B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60" y="2463193"/>
            <a:ext cx="3834961" cy="3764653"/>
          </a:xfrm>
          <a:prstGeom prst="rect">
            <a:avLst/>
          </a:prstGeom>
        </p:spPr>
      </p:pic>
      <p:sp>
        <p:nvSpPr>
          <p:cNvPr id="5" name="TextBox 4">
            <a:extLst>
              <a:ext uri="{FF2B5EF4-FFF2-40B4-BE49-F238E27FC236}">
                <a16:creationId xmlns:a16="http://schemas.microsoft.com/office/drawing/2014/main" id="{5E958486-4833-2A31-E6A9-08C4FFBC1BEE}"/>
              </a:ext>
            </a:extLst>
          </p:cNvPr>
          <p:cNvSpPr txBox="1"/>
          <p:nvPr/>
        </p:nvSpPr>
        <p:spPr>
          <a:xfrm>
            <a:off x="8798945" y="1897283"/>
            <a:ext cx="2356735" cy="461665"/>
          </a:xfrm>
          <a:prstGeom prst="rect">
            <a:avLst/>
          </a:prstGeom>
          <a:noFill/>
        </p:spPr>
        <p:txBody>
          <a:bodyPr wrap="none" rtlCol="0">
            <a:spAutoFit/>
          </a:bodyPr>
          <a:lstStyle/>
          <a:p>
            <a:r>
              <a:rPr lang="en-US" sz="2400" b="1" dirty="0"/>
              <a:t>Doughnut Model</a:t>
            </a:r>
          </a:p>
        </p:txBody>
      </p:sp>
      <p:pic>
        <p:nvPicPr>
          <p:cNvPr id="3" name="Content Placeholder 4" descr="A picture containing text, map&#10;&#10;Description automatically generated">
            <a:extLst>
              <a:ext uri="{FF2B5EF4-FFF2-40B4-BE49-F238E27FC236}">
                <a16:creationId xmlns:a16="http://schemas.microsoft.com/office/drawing/2014/main" id="{440CA56A-FBB3-E670-71C9-8755B7B31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06" y="2788424"/>
            <a:ext cx="3990438" cy="3257030"/>
          </a:xfrm>
          <a:prstGeom prst="rect">
            <a:avLst/>
          </a:prstGeom>
        </p:spPr>
      </p:pic>
    </p:spTree>
    <p:extLst>
      <p:ext uri="{BB962C8B-B14F-4D97-AF65-F5344CB8AC3E}">
        <p14:creationId xmlns:p14="http://schemas.microsoft.com/office/powerpoint/2010/main" val="12592364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1615</TotalTime>
  <Words>859</Words>
  <Application>Microsoft Macintosh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Economic Transformations in Capitalist Society</vt:lpstr>
      <vt:lpstr>Diverse Economies</vt:lpstr>
      <vt:lpstr>Gibson Graham – Take back the Economy Gibson-Graham, J.K., Cameron, J., Healy, S. (2013) Take Back the Economy: An Ethical Guide for Transforming Communities, University of Minnesota Press </vt:lpstr>
      <vt:lpstr>Social Economy</vt:lpstr>
      <vt:lpstr>Three Systems of an Economy – John Pierce  Pearce, J. (2009) Social Economy: Engaging as a Third System, In Amin, A. The Social Economy; International Perspectives on Economic Solidarity, p. 26. </vt:lpstr>
      <vt:lpstr>Planetary Limits</vt:lpstr>
      <vt:lpstr>PowerPoint Presentation</vt:lpstr>
      <vt:lpstr>Sustainability</vt:lpstr>
      <vt:lpstr>From Sustainability to Food Sovereignty</vt:lpstr>
      <vt:lpstr>Value and Social Reproduction</vt:lpstr>
      <vt:lpstr>Value</vt:lpstr>
      <vt:lpstr>Commodity Fetishism</vt:lpstr>
      <vt:lpstr>Value</vt:lpstr>
      <vt:lpstr>Many Types of Value</vt:lpstr>
      <vt:lpstr>Degrowth</vt:lpstr>
      <vt:lpstr>What is Degrowth? </vt:lpstr>
      <vt:lpstr>What is Degrowth? </vt:lpstr>
      <vt:lpstr>Degrowth Visions (Schmelzer, Vetter, Vansinjan, 2022)</vt:lpstr>
      <vt:lpstr>Pathways to Degrowth (Schmelzer, Vetter, Vansinjan, 2022)</vt:lpstr>
      <vt:lpstr>Ten Most Frequently Mentioned Objectives of Degrowth</vt:lpstr>
      <vt:lpstr>Alternatives to Capitalism</vt:lpstr>
      <vt:lpstr>Making Degrowth Real (Schmelzer, Vetter, Vansinjan, 2022)</vt:lpstr>
      <vt:lpstr>Overview of Ways to Transition out of Capitalism</vt:lpstr>
      <vt:lpstr>Things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107</cp:revision>
  <dcterms:created xsi:type="dcterms:W3CDTF">2016-08-29T02:04:56Z</dcterms:created>
  <dcterms:modified xsi:type="dcterms:W3CDTF">2024-11-28T04:36:53Z</dcterms:modified>
</cp:coreProperties>
</file>