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29" r:id="rId3"/>
    <p:sldId id="327" r:id="rId4"/>
    <p:sldId id="303" r:id="rId5"/>
    <p:sldId id="323" r:id="rId6"/>
    <p:sldId id="302" r:id="rId7"/>
    <p:sldId id="299" r:id="rId8"/>
    <p:sldId id="301" r:id="rId9"/>
    <p:sldId id="304" r:id="rId10"/>
    <p:sldId id="300" r:id="rId11"/>
    <p:sldId id="383" r:id="rId12"/>
    <p:sldId id="266" r:id="rId13"/>
    <p:sldId id="384" r:id="rId14"/>
    <p:sldId id="33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2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24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5232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99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327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957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064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2136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694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937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3521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238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1842BA-7EFE-4E94-BF70-CCD5482705EF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2E8C5B3-70D6-4FAB-BB21-E17DB9DB3569}" type="slidenum">
              <a:rPr lang="en-CA" smtClean="0"/>
              <a:t>‹#›</a:t>
            </a:fld>
            <a:endParaRPr lang="en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82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Capitalism and Crisis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Erik Chevrier</a:t>
            </a:r>
          </a:p>
          <a:p>
            <a:r>
              <a:rPr lang="en-CA" dirty="0" err="1"/>
              <a:t>www.erikchevrier.ca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860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iagram&#10;&#10;Description automatically generated">
            <a:extLst>
              <a:ext uri="{FF2B5EF4-FFF2-40B4-BE49-F238E27FC236}">
                <a16:creationId xmlns:a16="http://schemas.microsoft.com/office/drawing/2014/main" id="{CBDCECB0-9F6B-67A8-D761-89088B226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" r="-1" b="201"/>
          <a:stretch/>
        </p:blipFill>
        <p:spPr bwMode="auto">
          <a:xfrm>
            <a:off x="3131621" y="905933"/>
            <a:ext cx="5960762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19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FA9B98-8601-2A21-CFFC-6ED59F984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Many Types of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1FAC0-CC9E-6A58-5248-3EAA9EBCB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r>
              <a:rPr lang="en-US" sz="1500" dirty="0"/>
              <a:t>Social capital</a:t>
            </a:r>
          </a:p>
          <a:p>
            <a:r>
              <a:rPr lang="en-US" sz="1500" dirty="0"/>
              <a:t>Financial capital</a:t>
            </a:r>
          </a:p>
          <a:p>
            <a:r>
              <a:rPr lang="en-US" sz="1500" dirty="0"/>
              <a:t>Living capital</a:t>
            </a:r>
          </a:p>
          <a:p>
            <a:r>
              <a:rPr lang="en-US" sz="1500" dirty="0"/>
              <a:t>Intellectual capital</a:t>
            </a:r>
          </a:p>
          <a:p>
            <a:r>
              <a:rPr lang="en-US" sz="1500" dirty="0"/>
              <a:t>Experiential capital</a:t>
            </a:r>
          </a:p>
          <a:p>
            <a:r>
              <a:rPr lang="en-US" sz="1500" dirty="0"/>
              <a:t>Spiritual capital</a:t>
            </a:r>
          </a:p>
          <a:p>
            <a:r>
              <a:rPr lang="en-US" sz="1500" dirty="0"/>
              <a:t>Cultural capital</a:t>
            </a:r>
          </a:p>
          <a:p>
            <a:endParaRPr lang="en-US" sz="1500" dirty="0"/>
          </a:p>
          <a:p>
            <a:pPr lvl="1"/>
            <a:r>
              <a:rPr lang="en-US" sz="1500" dirty="0"/>
              <a:t>Roland, E.C., Lanuda, G. (2013) Regenerative Enterprise. Optimizing for Multi-Capital Abundance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9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DDD9-BF0C-4101-A605-8191950AB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Gibson Graham – Take back the Economy </a:t>
            </a:r>
            <a:r>
              <a:rPr lang="en-US" sz="1200" i="1"/>
              <a:t>Gibson-Graham, J.K., Cameron, J., Healy, S. (2013) Take Back the Economy: An Ethical Guide for Transforming Communities, University of Minnesota Press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7871B2-43AB-4F5C-B397-B1C43F612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62" y="1846263"/>
            <a:ext cx="8086001" cy="4022725"/>
          </a:xfrm>
        </p:spPr>
      </p:pic>
    </p:spTree>
    <p:extLst>
      <p:ext uri="{BB962C8B-B14F-4D97-AF65-F5344CB8AC3E}">
        <p14:creationId xmlns:p14="http://schemas.microsoft.com/office/powerpoint/2010/main" val="21038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91CA5-1846-B757-9C1E-CFE516A7D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Theories to Transform Capitalism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E8DC9-49B6-2CEE-E067-5AD1516D2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Social Movements</a:t>
            </a:r>
          </a:p>
          <a:p>
            <a:r>
              <a:rPr lang="en-US" dirty="0"/>
              <a:t>Degrowth</a:t>
            </a:r>
            <a:br>
              <a:rPr lang="en-US" dirty="0"/>
            </a:br>
            <a:r>
              <a:rPr lang="en-US" dirty="0"/>
              <a:t>Decolonize</a:t>
            </a:r>
            <a:br>
              <a:rPr lang="en-US" dirty="0"/>
            </a:br>
            <a:r>
              <a:rPr lang="en-US" dirty="0"/>
              <a:t>Socialism</a:t>
            </a:r>
            <a:br>
              <a:rPr lang="en-US" dirty="0"/>
            </a:br>
            <a:r>
              <a:rPr lang="en-US" dirty="0"/>
              <a:t>Anarchism</a:t>
            </a:r>
            <a:br>
              <a:rPr lang="en-US" dirty="0"/>
            </a:br>
            <a:r>
              <a:rPr lang="en-US" dirty="0"/>
              <a:t>Communism</a:t>
            </a:r>
            <a:br>
              <a:rPr lang="en-US" dirty="0"/>
            </a:br>
            <a:r>
              <a:rPr lang="en-US" dirty="0"/>
              <a:t>Economic Heterodox</a:t>
            </a:r>
            <a:br>
              <a:rPr lang="en-US" dirty="0"/>
            </a:br>
            <a:r>
              <a:rPr lang="en-US" dirty="0"/>
              <a:t>Diverse Economies</a:t>
            </a:r>
            <a:br>
              <a:rPr lang="en-US" dirty="0"/>
            </a:br>
            <a:r>
              <a:rPr lang="en-US" dirty="0"/>
              <a:t>Social Reproduction</a:t>
            </a:r>
            <a:br>
              <a:rPr lang="en-US" dirty="0"/>
            </a:br>
            <a:r>
              <a:rPr lang="en-US" dirty="0"/>
              <a:t>Social Solidarity Economy</a:t>
            </a:r>
          </a:p>
          <a:p>
            <a:endParaRPr lang="en-US" dirty="0"/>
          </a:p>
          <a:p>
            <a:r>
              <a:rPr lang="en-US" b="1" dirty="0"/>
              <a:t>Other</a:t>
            </a:r>
            <a:br>
              <a:rPr lang="en-US" dirty="0"/>
            </a:br>
            <a:r>
              <a:rPr lang="en-US" dirty="0"/>
              <a:t>Techno-feudalism</a:t>
            </a:r>
            <a:br>
              <a:rPr lang="en-US" dirty="0"/>
            </a:br>
            <a:r>
              <a:rPr lang="en-US" dirty="0"/>
              <a:t>Oligarch dictatorships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2D7FC-5DA1-B3CA-F94C-2604C321C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061CB-9A06-3585-5BE3-08DC002ED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ways we can transform the political/social/economic system?</a:t>
            </a:r>
          </a:p>
        </p:txBody>
      </p:sp>
    </p:spTree>
    <p:extLst>
      <p:ext uri="{BB962C8B-B14F-4D97-AF65-F5344CB8AC3E}">
        <p14:creationId xmlns:p14="http://schemas.microsoft.com/office/powerpoint/2010/main" val="301254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61433B-7BD2-1C47-883D-56ADC7CE4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Building Real Utopias </a:t>
            </a:r>
            <a:r>
              <a:rPr lang="en-US" sz="1000" dirty="0">
                <a:solidFill>
                  <a:schemeClr val="accent2"/>
                </a:solidFill>
              </a:rPr>
              <a:t>(Erik Olin Wright)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FCDAA-8208-97A3-657A-26970D36F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r>
              <a:rPr lang="en-US" dirty="0"/>
              <a:t>- It fails and a new system is needed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Ruptural</a:t>
            </a:r>
            <a:r>
              <a:rPr lang="en-US" dirty="0"/>
              <a:t> (revolutionary) </a:t>
            </a:r>
            <a:br>
              <a:rPr lang="en-US" dirty="0"/>
            </a:br>
            <a:r>
              <a:rPr lang="en-US" dirty="0"/>
              <a:t>- Interstitial (build alternatives)</a:t>
            </a:r>
            <a:br>
              <a:rPr lang="en-US" dirty="0"/>
            </a:br>
            <a:r>
              <a:rPr lang="en-US" dirty="0"/>
              <a:t>- Symbiotic (social democratic, reformist)</a:t>
            </a:r>
          </a:p>
          <a:p>
            <a:r>
              <a:rPr lang="en-US" dirty="0"/>
              <a:t>- </a:t>
            </a:r>
            <a:r>
              <a:rPr lang="en-US" dirty="0" err="1"/>
              <a:t>Nowtopia</a:t>
            </a:r>
            <a:br>
              <a:rPr lang="en-US"/>
            </a:br>
            <a:r>
              <a:rPr lang="en-US"/>
              <a:t>- Non-reformist </a:t>
            </a:r>
            <a:r>
              <a:rPr lang="en-US" dirty="0"/>
              <a:t>reforms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*Global billionaires transcend nation states and develop a world of techno-feudalism/fascism</a:t>
            </a:r>
            <a:br>
              <a:rPr lang="en-US" dirty="0"/>
            </a:b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33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C4AD5-70BA-923B-6109-D694BCDFE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chemeClr val="accent2"/>
                </a:solidFill>
              </a:rPr>
              <a:t>Envisioning Real Utopias </a:t>
            </a:r>
            <a:r>
              <a:rPr lang="en-CA" sz="1000" i="1" dirty="0">
                <a:solidFill>
                  <a:schemeClr val="accent2"/>
                </a:solidFill>
              </a:rPr>
              <a:t>Olin Wright, E. (2010) Envisioning Real Utopias, Verso</a:t>
            </a:r>
            <a:endParaRPr lang="en-US" sz="10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5B1CC-6776-A703-E4F8-9F3A0F408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r>
              <a:rPr lang="en-US" sz="1600"/>
              <a:t>How to transform the political/social/economy</a:t>
            </a:r>
          </a:p>
          <a:p>
            <a:r>
              <a:rPr lang="en-US" sz="1600"/>
              <a:t>- Theory of social reproduction</a:t>
            </a:r>
          </a:p>
          <a:p>
            <a:r>
              <a:rPr lang="en-US" sz="1600"/>
              <a:t>- Theory of gaps, cracks and contradictions within the process of social reproduction</a:t>
            </a:r>
          </a:p>
          <a:p>
            <a:r>
              <a:rPr lang="en-US" sz="1600"/>
              <a:t>- Theory of underlying dynamics and trajectory of unintended social change</a:t>
            </a:r>
          </a:p>
          <a:p>
            <a:r>
              <a:rPr lang="en-US" sz="1600"/>
              <a:t>- Theory of collective actors, strategies and struggles</a:t>
            </a:r>
          </a:p>
          <a:p>
            <a:endParaRPr lang="en-US" sz="1600"/>
          </a:p>
          <a:p>
            <a:r>
              <a:rPr lang="en-US" sz="1600"/>
              <a:t>Theories of social change must take into account these three factors: </a:t>
            </a:r>
          </a:p>
          <a:p>
            <a:r>
              <a:rPr lang="en-US" sz="1600"/>
              <a:t>Desirability</a:t>
            </a:r>
            <a:br>
              <a:rPr lang="en-US" sz="1600"/>
            </a:br>
            <a:r>
              <a:rPr lang="en-US" sz="1600"/>
              <a:t>Viability</a:t>
            </a:r>
            <a:br>
              <a:rPr lang="en-US" sz="1600"/>
            </a:br>
            <a:r>
              <a:rPr lang="en-US" sz="1600"/>
              <a:t>Achievability</a:t>
            </a:r>
          </a:p>
          <a:p>
            <a:endParaRPr lang="en-US" sz="1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3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1D5A7-6A2B-837F-71C5-56709CA3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Looking for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17E54-B9BD-AD68-9B20-590D5E768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r>
              <a:rPr lang="en-US" dirty="0"/>
              <a:t>The Great Transformation</a:t>
            </a:r>
          </a:p>
          <a:p>
            <a:pPr lvl="1"/>
            <a:r>
              <a:rPr lang="en-US" dirty="0"/>
              <a:t>History of economic practices and institutional patterns</a:t>
            </a:r>
          </a:p>
          <a:p>
            <a:pPr lvl="2"/>
            <a:r>
              <a:rPr lang="en-US" dirty="0"/>
              <a:t>Markets – market pattern</a:t>
            </a:r>
          </a:p>
          <a:p>
            <a:pPr lvl="2"/>
            <a:r>
              <a:rPr lang="en-US" dirty="0"/>
              <a:t>Reciprocity – cemetery </a:t>
            </a:r>
          </a:p>
          <a:p>
            <a:pPr lvl="2"/>
            <a:r>
              <a:rPr lang="en-US" dirty="0"/>
              <a:t>Re-distribution – autocracy</a:t>
            </a:r>
          </a:p>
          <a:p>
            <a:pPr lvl="2"/>
            <a:r>
              <a:rPr lang="en-US" dirty="0"/>
              <a:t>Householding – </a:t>
            </a:r>
            <a:r>
              <a:rPr lang="en-US" dirty="0" err="1"/>
              <a:t>Oikonomia</a:t>
            </a:r>
            <a:r>
              <a:rPr lang="en-US" dirty="0"/>
              <a:t> vs chrematistics 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Fictitious commodities</a:t>
            </a:r>
          </a:p>
          <a:p>
            <a:pPr lvl="2"/>
            <a:r>
              <a:rPr lang="en-US" dirty="0"/>
              <a:t>Land</a:t>
            </a:r>
          </a:p>
          <a:p>
            <a:pPr lvl="2"/>
            <a:r>
              <a:rPr lang="en-US" dirty="0" err="1"/>
              <a:t>Labour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Money</a:t>
            </a:r>
          </a:p>
          <a:p>
            <a:pPr marL="384048" lvl="2" indent="0">
              <a:buNone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9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FE9996-7EAC-4679-B37D-C1045F42F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1DF1FE-5CC8-43D2-A76C-93C76EED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61BEBD-A23C-409E-ABC7-73F9EDC02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509F7-DB9C-493C-8274-1007E88AA3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4204" y="2023962"/>
            <a:ext cx="6697715" cy="3845131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b="1"/>
              <a:t>Chrematistics </a:t>
            </a:r>
            <a:r>
              <a:rPr lang="en-US"/>
              <a:t>– art of acquisition – limitless accumulation unnatural and problematic</a:t>
            </a:r>
          </a:p>
          <a:p>
            <a:r>
              <a:rPr lang="en-US" b="1"/>
              <a:t>Oikonomia </a:t>
            </a:r>
            <a:r>
              <a:rPr lang="en-US"/>
              <a:t>– management of the household – true form of an economy</a:t>
            </a:r>
          </a:p>
          <a:p>
            <a:endParaRPr lang="en-US"/>
          </a:p>
          <a:p>
            <a:r>
              <a:rPr lang="en-US"/>
              <a:t>Problem with Chrematistics: </a:t>
            </a:r>
          </a:p>
          <a:p>
            <a:r>
              <a:rPr lang="en-US"/>
              <a:t>- Limitless accumulation </a:t>
            </a:r>
            <a:br>
              <a:rPr lang="en-US"/>
            </a:br>
            <a:r>
              <a:rPr lang="en-US"/>
              <a:t>- Conversion of nature into commodities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90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FF55-0F63-AD40-8162-69677D3A3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Marx Dialectic From Capital Volume 1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FC587BCD-E009-C449-ABC7-A7CCF3ADF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419" y="2606282"/>
            <a:ext cx="10423161" cy="2514359"/>
          </a:xfrm>
        </p:spPr>
      </p:pic>
    </p:spTree>
    <p:extLst>
      <p:ext uri="{BB962C8B-B14F-4D97-AF65-F5344CB8AC3E}">
        <p14:creationId xmlns:p14="http://schemas.microsoft.com/office/powerpoint/2010/main" val="369612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FF55-0F63-AD40-8162-69677D3A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Marx Dialectic From Capital Volume 1</a:t>
            </a:r>
          </a:p>
        </p:txBody>
      </p:sp>
      <p:pic>
        <p:nvPicPr>
          <p:cNvPr id="5" name="Content Placeholder 6" descr="A picture containing shape&#10;&#10;Description automatically generated">
            <a:extLst>
              <a:ext uri="{FF2B5EF4-FFF2-40B4-BE49-F238E27FC236}">
                <a16:creationId xmlns:a16="http://schemas.microsoft.com/office/drawing/2014/main" id="{AAEF5D1B-70CC-1982-1D3F-75DC81570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99" y="644200"/>
            <a:ext cx="6912217" cy="504591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AFC9-B3DF-CFD8-167D-36A0DCD6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Limitless Accumulation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1A377-9A4A-7917-24C2-1CA8E2EAD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C-C</a:t>
            </a:r>
          </a:p>
          <a:p>
            <a:r>
              <a:rPr lang="en-US" sz="3600" dirty="0"/>
              <a:t>C-M-C</a:t>
            </a:r>
          </a:p>
          <a:p>
            <a:r>
              <a:rPr lang="en-US" sz="3600" dirty="0"/>
              <a:t>M-C-M’</a:t>
            </a:r>
          </a:p>
          <a:p>
            <a:r>
              <a:rPr lang="en-US" sz="3600" dirty="0"/>
              <a:t>M(LP-MP-RM)-C-M’</a:t>
            </a:r>
          </a:p>
          <a:p>
            <a:r>
              <a:rPr lang="en-US" sz="3600" dirty="0"/>
              <a:t>M-M’</a:t>
            </a:r>
          </a:p>
        </p:txBody>
      </p:sp>
    </p:spTree>
    <p:extLst>
      <p:ext uri="{BB962C8B-B14F-4D97-AF65-F5344CB8AC3E}">
        <p14:creationId xmlns:p14="http://schemas.microsoft.com/office/powerpoint/2010/main" val="296061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68C7E-D7A9-86C4-3DFC-2C370436D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68AB-F1E9-8EF0-2CD4-749A8CE49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Marx Dialectic From Capital Volume 1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7E16759-2AFC-FCC1-63E1-970A40169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419" y="2606282"/>
            <a:ext cx="10423161" cy="2514359"/>
          </a:xfrm>
        </p:spPr>
      </p:pic>
    </p:spTree>
    <p:extLst>
      <p:ext uri="{BB962C8B-B14F-4D97-AF65-F5344CB8AC3E}">
        <p14:creationId xmlns:p14="http://schemas.microsoft.com/office/powerpoint/2010/main" val="37352090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2187</TotalTime>
  <Words>381</Words>
  <Application>Microsoft Macintosh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Retrospect</vt:lpstr>
      <vt:lpstr>Capitalism and Crisis</vt:lpstr>
      <vt:lpstr>Building Real Utopias (Erik Olin Wright)</vt:lpstr>
      <vt:lpstr>Envisioning Real Utopias Olin Wright, E. (2010) Envisioning Real Utopias, Verso</vt:lpstr>
      <vt:lpstr>Looking for Solutions</vt:lpstr>
      <vt:lpstr>PowerPoint Presentation</vt:lpstr>
      <vt:lpstr>Marx Dialectic From Capital Volume 1</vt:lpstr>
      <vt:lpstr>Marx Dialectic From Capital Volume 1</vt:lpstr>
      <vt:lpstr>Limitless Accumulation</vt:lpstr>
      <vt:lpstr>Marx Dialectic From Capital Volume 1</vt:lpstr>
      <vt:lpstr>PowerPoint Presentation</vt:lpstr>
      <vt:lpstr>Many Types of Value</vt:lpstr>
      <vt:lpstr>Gibson Graham – Take back the Economy Gibson-Graham, J.K., Cameron, J., Healy, S. (2013) Take Back the Economy: An Ethical Guide for Transforming Communities, University of Minnesota Press </vt:lpstr>
      <vt:lpstr>Other Theories to Transform Capitalism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Edible Activism!</dc:title>
  <dc:creator>Erik Chevrier</dc:creator>
  <cp:lastModifiedBy>Erik Chevrier</cp:lastModifiedBy>
  <cp:revision>106</cp:revision>
  <dcterms:created xsi:type="dcterms:W3CDTF">2016-08-29T02:04:56Z</dcterms:created>
  <dcterms:modified xsi:type="dcterms:W3CDTF">2026-03-20T18:18:38Z</dcterms:modified>
</cp:coreProperties>
</file>